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65" r:id="rId2"/>
    <p:sldId id="262" r:id="rId3"/>
    <p:sldId id="263" r:id="rId4"/>
    <p:sldId id="264" r:id="rId5"/>
    <p:sldId id="256" r:id="rId6"/>
    <p:sldId id="257" r:id="rId7"/>
    <p:sldId id="259" r:id="rId8"/>
    <p:sldId id="260" r:id="rId9"/>
    <p:sldId id="258" r:id="rId10"/>
    <p:sldId id="266" r:id="rId11"/>
    <p:sldId id="26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4">
          <p15:clr>
            <a:srgbClr val="A4A3A4"/>
          </p15:clr>
        </p15:guide>
        <p15:guide id="2" pos="135">
          <p15:clr>
            <a:srgbClr val="A4A3A4"/>
          </p15:clr>
        </p15:guide>
        <p15:guide id="3" orient="horz" pos="731">
          <p15:clr>
            <a:srgbClr val="A4A3A4"/>
          </p15:clr>
        </p15:guide>
        <p15:guide id="4" pos="6124">
          <p15:clr>
            <a:srgbClr val="A4A3A4"/>
          </p15:clr>
        </p15:guide>
        <p15:guide id="5" pos="4115">
          <p15:clr>
            <a:srgbClr val="A4A3A4"/>
          </p15:clr>
        </p15:guide>
        <p15:guide id="6" orient="horz" pos="1003">
          <p15:clr>
            <a:srgbClr val="A4A3A4"/>
          </p15:clr>
        </p15:guide>
        <p15:guide id="7" pos="5737">
          <p15:clr>
            <a:srgbClr val="A4A3A4"/>
          </p15:clr>
        </p15:guide>
        <p15:guide id="8" orient="horz" pos="2591">
          <p15:clr>
            <a:srgbClr val="A4A3A4"/>
          </p15:clr>
        </p15:guide>
        <p15:guide id="9" orient="horz" pos="4065">
          <p15:clr>
            <a:srgbClr val="A4A3A4"/>
          </p15:clr>
        </p15:guide>
        <p15:guide id="10" orient="horz" pos="1253">
          <p15:clr>
            <a:srgbClr val="A4A3A4"/>
          </p15:clr>
        </p15:guide>
        <p15:guide id="11" orient="horz" pos="2704">
          <p15:clr>
            <a:srgbClr val="A4A3A4"/>
          </p15:clr>
        </p15:guide>
        <p15:guide id="12" pos="282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va3UHPhQA4WbyUQCroSE+7w+S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33" autoAdjust="0"/>
  </p:normalViewPr>
  <p:slideViewPr>
    <p:cSldViewPr snapToGrid="0">
      <p:cViewPr varScale="1">
        <p:scale>
          <a:sx n="95" d="100"/>
          <a:sy n="95" d="100"/>
        </p:scale>
        <p:origin x="1758" y="78"/>
      </p:cViewPr>
      <p:guideLst>
        <p:guide orient="horz" pos="414"/>
        <p:guide pos="135"/>
        <p:guide orient="horz" pos="731"/>
        <p:guide pos="6124"/>
        <p:guide pos="4115"/>
        <p:guide orient="horz" pos="1003"/>
        <p:guide pos="5737"/>
        <p:guide orient="horz" pos="2591"/>
        <p:guide orient="horz" pos="4065"/>
        <p:guide orient="horz" pos="1253"/>
        <p:guide orient="horz" pos="2704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hlkim96&amp;logNo=220768419177&amp;proxyReferer=https:%2F%2Fwww.google.com%2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-4FPHfc6W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nformaticsandme.tistory.com/13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o.wikipedia.org/wiki/%EC%B9%B4%EC%9D%B4%EC%A0%9C%EA%B3%B1_%EB%B6%84%ED%8F%AC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nformaticsandme.tistory.com/13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o.wikipedia.org/wiki/%EC%B9%B4%EC%9D%B4%EC%A0%9C%EA%B3%B1_%EB%B6%84%ED%8F%AC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parksehoon1971&amp;logNo=221589203965&amp;proxyReferer=https:%2F%2Fwww.google.com%2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https://m.blog.naver.com/PostView.nhn?blogId=hlkim96&amp;logNo=220768419177&amp;proxyReferer=https:%2F%2Fwww.google.com%2F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4640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fdcfe98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g7fdcfe982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36" name="Google Shape;36;g7fdcfe982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altLang="ko-KR" dirty="0">
                <a:highlight>
                  <a:srgbClr val="FFFF00"/>
                </a:highlight>
                <a:hlinkClick r:id="rId3"/>
              </a:rPr>
              <a:t>https://www.youtube.com/watch?v=Q-4FPHfc6W0</a:t>
            </a:r>
            <a:endParaRPr u="none" dirty="0">
              <a:highlight>
                <a:srgbClr val="FFFF00"/>
              </a:highlight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98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089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0374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7fdcfe982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g7fdcfe982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47" name="Google Shape;47;g7fdcfe982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651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fdcfe98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g7fdcfe982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36" name="Google Shape;36;g7fdcfe982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57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그림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모집단에서 추출된 세 그룹을 도시한 것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각각의 동그라미들은 사람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한명씩을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의미하고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서로 다른 색깔은 서로 다른 표본집단을 의미함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sym typeface="Malgun Gothic"/>
              </a:rPr>
              <a:t>모집단 전체를 놓고 봤을 때 차이가 있을 수 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sym typeface="Malgun Gothic"/>
              </a:rPr>
              <a:t>. = &gt;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Malgun Gothic"/>
                <a:ea typeface="Malgun Gothic"/>
                <a:sym typeface="Malgun Gothic"/>
              </a:rPr>
              <a:t>표본집단 표본평균 각각의 오차가 있기 때문에</a:t>
            </a:r>
            <a:endParaRPr lang="ko-KR" altLang="en-US" dirty="0">
              <a:highlight>
                <a:srgbClr val="FFFF00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39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47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altLang="ko-KR" dirty="0">
                <a:hlinkClick r:id="rId3"/>
              </a:rPr>
              <a:t>https://bioinformaticsandme.tistory.com/139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ko-KR" altLang="en-US" sz="1200" dirty="0" err="1">
                <a:solidFill>
                  <a:srgbClr val="0070C0"/>
                </a:solidFill>
              </a:rPr>
              <a:t>카이제곱</a:t>
            </a:r>
            <a:r>
              <a:rPr lang="ko-KR" altLang="en-US" sz="1200" dirty="0">
                <a:solidFill>
                  <a:srgbClr val="0070C0"/>
                </a:solidFill>
              </a:rPr>
              <a:t> 검정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[</a:t>
            </a:r>
            <a:r>
              <a:rPr lang="ko-KR" altLang="en-US" sz="1200" dirty="0">
                <a:solidFill>
                  <a:srgbClr val="0070C0"/>
                </a:solidFill>
              </a:rPr>
              <a:t>위키백과</a:t>
            </a:r>
            <a:r>
              <a:rPr lang="en-US" altLang="ko-KR" sz="1200" dirty="0">
                <a:solidFill>
                  <a:srgbClr val="0070C0"/>
                </a:solidFill>
              </a:rPr>
              <a:t>]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tabLst/>
              <a:defRPr/>
            </a:pPr>
            <a:r>
              <a:rPr lang="ko-KR" altLang="en-US" dirty="0" err="1">
                <a:solidFill>
                  <a:srgbClr val="0B0080"/>
                </a:solidFill>
                <a:latin typeface="Arial" panose="020B0604020202020204" pitchFamily="34" charset="0"/>
                <a:hlinkClick r:id="rId4" tooltip="카이제곱 분포"/>
              </a:rPr>
              <a:t>카이제곱</a:t>
            </a:r>
            <a:r>
              <a:rPr lang="ko-KR" alt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카이제곱 분포"/>
              </a:rPr>
              <a:t> 분포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기초한 통계적 방법으로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관찰된 빈도가 기대되는 빈도와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‘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의미있게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다른지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’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여부를 검증하기 위해 사용되는 검증방법이다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자료가 빈도로 주어졌을 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특히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명목척도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자료의 분석에 이용된다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ko-KR" altLang="en-US" sz="1200" dirty="0">
                <a:solidFill>
                  <a:srgbClr val="0070C0"/>
                </a:solidFill>
              </a:rPr>
              <a:t>관찰된 빈도 </a:t>
            </a:r>
            <a:r>
              <a:rPr lang="en-US" altLang="ko-KR" sz="1200" dirty="0">
                <a:solidFill>
                  <a:srgbClr val="0070C0"/>
                </a:solidFill>
              </a:rPr>
              <a:t>= </a:t>
            </a:r>
            <a:r>
              <a:rPr lang="ko-KR" altLang="en-US" sz="1200" dirty="0">
                <a:solidFill>
                  <a:srgbClr val="0070C0"/>
                </a:solidFill>
              </a:rPr>
              <a:t>실제 데이터 빈도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ko-KR" altLang="en-US" sz="1200" dirty="0">
                <a:solidFill>
                  <a:srgbClr val="0070C0"/>
                </a:solidFill>
              </a:rPr>
              <a:t>기대되는 빈도 </a:t>
            </a:r>
            <a:r>
              <a:rPr lang="en-US" altLang="ko-KR" sz="1200" dirty="0">
                <a:solidFill>
                  <a:srgbClr val="0070C0"/>
                </a:solidFill>
              </a:rPr>
              <a:t>= </a:t>
            </a:r>
            <a:r>
              <a:rPr lang="ko-KR" altLang="en-US" sz="1200" dirty="0" err="1">
                <a:solidFill>
                  <a:srgbClr val="0070C0"/>
                </a:solidFill>
              </a:rPr>
              <a:t>예측값</a:t>
            </a:r>
            <a:r>
              <a:rPr lang="ko-KR" altLang="en-US" sz="1200" dirty="0">
                <a:solidFill>
                  <a:srgbClr val="0070C0"/>
                </a:solidFill>
              </a:rPr>
              <a:t> 빈도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altLang="ko-KR" dirty="0">
                <a:hlinkClick r:id="rId3"/>
              </a:rPr>
              <a:t>https://bioinformaticsandme.tistory.com/139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ko-KR" altLang="en-US" sz="1200" dirty="0" err="1">
                <a:solidFill>
                  <a:srgbClr val="0070C0"/>
                </a:solidFill>
              </a:rPr>
              <a:t>카이제곱</a:t>
            </a:r>
            <a:r>
              <a:rPr lang="ko-KR" altLang="en-US" sz="1200" dirty="0">
                <a:solidFill>
                  <a:srgbClr val="0070C0"/>
                </a:solidFill>
              </a:rPr>
              <a:t> 검정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[</a:t>
            </a:r>
            <a:r>
              <a:rPr lang="ko-KR" altLang="en-US" sz="1200" dirty="0">
                <a:solidFill>
                  <a:srgbClr val="0070C0"/>
                </a:solidFill>
              </a:rPr>
              <a:t>위키백과</a:t>
            </a:r>
            <a:r>
              <a:rPr lang="en-US" altLang="ko-KR" sz="1200" dirty="0">
                <a:solidFill>
                  <a:srgbClr val="0070C0"/>
                </a:solidFill>
              </a:rPr>
              <a:t>]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tabLst/>
              <a:defRPr/>
            </a:pPr>
            <a:r>
              <a:rPr lang="ko-KR" altLang="en-US" dirty="0" err="1">
                <a:solidFill>
                  <a:srgbClr val="0B0080"/>
                </a:solidFill>
                <a:latin typeface="Arial" panose="020B0604020202020204" pitchFamily="34" charset="0"/>
                <a:hlinkClick r:id="rId4" tooltip="카이제곱 분포"/>
              </a:rPr>
              <a:t>카이제곱</a:t>
            </a:r>
            <a:r>
              <a:rPr lang="ko-KR" alt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카이제곱 분포"/>
              </a:rPr>
              <a:t> 분포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기초한 통계적 방법으로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관찰된 빈도가 기대되는 빈도와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‘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의미있게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다른지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’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여부를 검증하기 위해 사용되는 검증방법이다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자료가 빈도로 주어졌을 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특히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명목척도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자료의 분석에 이용된다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ko-KR" altLang="en-US" sz="1200" dirty="0">
                <a:solidFill>
                  <a:srgbClr val="0070C0"/>
                </a:solidFill>
              </a:rPr>
              <a:t>관찰된 빈도 </a:t>
            </a:r>
            <a:r>
              <a:rPr lang="en-US" altLang="ko-KR" sz="1200" dirty="0">
                <a:solidFill>
                  <a:srgbClr val="0070C0"/>
                </a:solidFill>
              </a:rPr>
              <a:t>= </a:t>
            </a:r>
            <a:r>
              <a:rPr lang="ko-KR" altLang="en-US" sz="1200" dirty="0">
                <a:solidFill>
                  <a:srgbClr val="0070C0"/>
                </a:solidFill>
              </a:rPr>
              <a:t>실제 데이터 빈도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ko-KR" altLang="en-US" sz="1200" dirty="0">
                <a:solidFill>
                  <a:srgbClr val="0070C0"/>
                </a:solidFill>
              </a:rPr>
              <a:t>기대되는 빈도 </a:t>
            </a:r>
            <a:r>
              <a:rPr lang="en-US" altLang="ko-KR" sz="1200" dirty="0">
                <a:solidFill>
                  <a:srgbClr val="0070C0"/>
                </a:solidFill>
              </a:rPr>
              <a:t>= </a:t>
            </a:r>
            <a:r>
              <a:rPr lang="ko-KR" altLang="en-US" sz="1200" dirty="0" err="1">
                <a:solidFill>
                  <a:srgbClr val="0070C0"/>
                </a:solidFill>
              </a:rPr>
              <a:t>예측값</a:t>
            </a:r>
            <a:r>
              <a:rPr lang="ko-KR" altLang="en-US" sz="1200" dirty="0">
                <a:solidFill>
                  <a:srgbClr val="0070C0"/>
                </a:solidFill>
              </a:rPr>
              <a:t> 빈도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363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endParaRPr lang="en-US" altLang="ko-KR" sz="1200" dirty="0">
              <a:solidFill>
                <a:srgbClr val="0070C0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altLang="ko-KR" dirty="0">
                <a:hlinkClick r:id="rId3"/>
              </a:rPr>
              <a:t>https://m.blog.naver.com/PostView.nhn?blogId=parksehoon1971&amp;logNo=221589203965&amp;proxyReferer=https:%2F%2Fwww.google.com%2F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9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fdcfe98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g7fdcfe982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dirty="0"/>
          </a:p>
        </p:txBody>
      </p:sp>
      <p:sp>
        <p:nvSpPr>
          <p:cNvPr id="36" name="Google Shape;36;g7fdcfe982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7fdcfe982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g7fdcfe982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모형으로 잘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적합되지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않은 관측치는 값이 큰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Pearson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잔차를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갖습니다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</p:txBody>
      </p:sp>
      <p:sp>
        <p:nvSpPr>
          <p:cNvPr id="47" name="Google Shape;47;g7fdcfe982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36080"/>
            <a:ext cx="9906000" cy="12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/>
          <p:nvPr/>
        </p:nvSpPr>
        <p:spPr>
          <a:xfrm rot="-5400000">
            <a:off x="4031090" y="-4031091"/>
            <a:ext cx="1843821" cy="990600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A7E0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50000"/>
            <a:ext cx="9906000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56692"/>
            <a:ext cx="9906000" cy="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36080"/>
            <a:ext cx="9906000" cy="12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7"/>
          <p:cNvSpPr/>
          <p:nvPr/>
        </p:nvSpPr>
        <p:spPr>
          <a:xfrm rot="-5400000">
            <a:off x="4745966" y="-4745968"/>
            <a:ext cx="414069" cy="990600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A7E0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eloyeo.github.io/2020/02/29/ANOVA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PostView.nhn?blogId=parksehoon1971&amp;logNo=221589203965&amp;proxyReferer=https:%2F%2Fwww.google.com%2F" TargetMode="External"/><Relationship Id="rId3" Type="http://schemas.openxmlformats.org/officeDocument/2006/relationships/hyperlink" Target="https://bioinformaticsandme.tistory.com/139" TargetMode="External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NUL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BDFA442-6412-410F-B980-436724ED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70"/>
            <a:ext cx="9906000" cy="42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61C94-40FE-4A1B-BAC7-4B73A585B8E4}"/>
              </a:ext>
            </a:extLst>
          </p:cNvPr>
          <p:cNvSpPr txBox="1"/>
          <p:nvPr/>
        </p:nvSpPr>
        <p:spPr>
          <a:xfrm>
            <a:off x="1085221" y="4390423"/>
            <a:ext cx="7587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두 개의 모집단 평균을 비교할 때 </a:t>
            </a:r>
            <a:r>
              <a:rPr lang="en-US" altLang="ko-KR" dirty="0"/>
              <a:t>:</a:t>
            </a:r>
            <a:r>
              <a:rPr lang="ko-KR" altLang="en-US" dirty="0"/>
              <a:t> 평균검정</a:t>
            </a:r>
            <a:br>
              <a:rPr lang="ko-KR" altLang="en-US" dirty="0"/>
            </a:br>
            <a:r>
              <a:rPr lang="ko-KR" altLang="en-US" dirty="0"/>
              <a:t>세 개 이상의 여러 모집단간의 평균을 비교할 때는 </a:t>
            </a:r>
            <a:r>
              <a:rPr lang="ko-KR" altLang="en-US" b="1" dirty="0"/>
              <a:t>분산분석</a:t>
            </a:r>
            <a:r>
              <a:rPr lang="en-US" altLang="ko-KR" b="1" dirty="0"/>
              <a:t>(analysis of </a:t>
            </a:r>
            <a:r>
              <a:rPr lang="en-US" altLang="ko-KR" b="1" dirty="0" err="1"/>
              <a:t>variance,ANOVA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7" name="Google Shape;30;p2">
            <a:extLst>
              <a:ext uri="{FF2B5EF4-FFF2-40B4-BE49-F238E27FC236}">
                <a16:creationId xmlns:a16="http://schemas.microsoft.com/office/drawing/2014/main" id="{D4A5F488-6097-4985-A793-6D32E78C50CC}"/>
              </a:ext>
            </a:extLst>
          </p:cNvPr>
          <p:cNvSpPr txBox="1"/>
          <p:nvPr/>
        </p:nvSpPr>
        <p:spPr>
          <a:xfrm>
            <a:off x="259263" y="165464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송지영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</a:endParaRPr>
          </a:p>
          <a:p>
            <a:pPr lvl="0"/>
            <a:r>
              <a:rPr lang="en-US" altLang="ko-KR" sz="1800" b="1" dirty="0"/>
              <a:t>3.8.1 F</a:t>
            </a:r>
            <a:r>
              <a:rPr lang="ko-KR" altLang="en-US" sz="1800" b="1" dirty="0"/>
              <a:t>통계량 </a:t>
            </a:r>
            <a:r>
              <a:rPr lang="en-US" altLang="ko-KR" sz="1800" b="1" dirty="0"/>
              <a:t>&amp; ANOVA</a:t>
            </a:r>
            <a:endParaRPr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E9155F-6338-4968-AF49-E5F6635EA3EB}"/>
              </a:ext>
            </a:extLst>
          </p:cNvPr>
          <p:cNvSpPr/>
          <p:nvPr/>
        </p:nvSpPr>
        <p:spPr>
          <a:xfrm>
            <a:off x="765678" y="5058445"/>
            <a:ext cx="789746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latin typeface="-apple-system"/>
              </a:rPr>
              <a:t>분산분석</a:t>
            </a:r>
            <a:r>
              <a:rPr lang="en-US" altLang="ko-KR" sz="2000" b="1" dirty="0">
                <a:solidFill>
                  <a:srgbClr val="222222"/>
                </a:solidFill>
                <a:latin typeface="-apple-system"/>
              </a:rPr>
              <a:t>(Analysis of Variance, ANOVA)</a:t>
            </a:r>
          </a:p>
          <a:p>
            <a:pPr algn="ctr"/>
            <a:endParaRPr lang="en-US" altLang="ko-KR" sz="2000" b="1" dirty="0">
              <a:solidFill>
                <a:srgbClr val="222222"/>
              </a:solidFill>
              <a:latin typeface="-apple-system"/>
            </a:endParaRPr>
          </a:p>
          <a:p>
            <a:pPr lvl="5"/>
            <a:r>
              <a:rPr lang="en-US" altLang="ko-KR" sz="2000" dirty="0"/>
              <a:t>			1. One-way-ANOVA </a:t>
            </a:r>
            <a:r>
              <a:rPr lang="ko-KR" altLang="en-US" sz="2000" dirty="0" err="1"/>
              <a:t>일원배치분산분석</a:t>
            </a:r>
            <a:br>
              <a:rPr lang="ko-KR" altLang="en-US" sz="2000" dirty="0"/>
            </a:br>
            <a:r>
              <a:rPr lang="en-US" altLang="ko-KR" sz="2000" dirty="0"/>
              <a:t>			2. F</a:t>
            </a:r>
            <a:r>
              <a:rPr lang="ko-KR" altLang="en-US" sz="2000" dirty="0"/>
              <a:t>통계량</a:t>
            </a:r>
            <a:br>
              <a:rPr lang="ko-KR" altLang="en-US" sz="2000" dirty="0"/>
            </a:br>
            <a:r>
              <a:rPr lang="en-US" altLang="ko-KR" sz="2000" dirty="0"/>
              <a:t>			3. Two-way-ANOVA </a:t>
            </a:r>
            <a:r>
              <a:rPr lang="ko-KR" altLang="en-US" sz="2000" dirty="0" err="1"/>
              <a:t>이원배치분산분석</a:t>
            </a:r>
            <a:endParaRPr lang="en-US" altLang="ko-KR" sz="2000" dirty="0"/>
          </a:p>
          <a:p>
            <a:pPr algn="ctr"/>
            <a:endParaRPr lang="en-US" altLang="ko-KR" sz="2000" b="1" dirty="0">
              <a:solidFill>
                <a:srgbClr val="222222"/>
              </a:solidFill>
              <a:latin typeface="-apple-system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818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4AD16E-F5D3-4D7F-8EF3-C887351C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"/>
            <a:ext cx="9896788" cy="55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3BAD279-C7BC-48B5-9426-35F4AF6C26E3}"/>
              </a:ext>
            </a:extLst>
          </p:cNvPr>
          <p:cNvSpPr/>
          <p:nvPr/>
        </p:nvSpPr>
        <p:spPr>
          <a:xfrm>
            <a:off x="3798278" y="2793441"/>
            <a:ext cx="1266092" cy="27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EC639-0420-4A9B-ADE6-D0B09CC6E5A4}"/>
              </a:ext>
            </a:extLst>
          </p:cNvPr>
          <p:cNvSpPr txBox="1"/>
          <p:nvPr/>
        </p:nvSpPr>
        <p:spPr>
          <a:xfrm>
            <a:off x="844585" y="5948271"/>
            <a:ext cx="5548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주효과</a:t>
            </a:r>
            <a:r>
              <a:rPr lang="en-US" altLang="ko-KR" dirty="0"/>
              <a:t>(</a:t>
            </a:r>
            <a:r>
              <a:rPr lang="ko-KR" altLang="en-US" dirty="0"/>
              <a:t>하나의 변수가 미치는 영향</a:t>
            </a:r>
            <a:r>
              <a:rPr lang="en-US" altLang="ko-KR" dirty="0"/>
              <a:t>)</a:t>
            </a:r>
            <a:r>
              <a:rPr lang="ko-KR" altLang="en-US" dirty="0"/>
              <a:t>와</a:t>
            </a:r>
            <a:br>
              <a:rPr lang="ko-KR" altLang="en-US" dirty="0"/>
            </a:br>
            <a:r>
              <a:rPr lang="ko-KR" altLang="en-US" b="1" dirty="0"/>
              <a:t>상호작용효과</a:t>
            </a:r>
            <a:r>
              <a:rPr lang="en-US" altLang="ko-KR" dirty="0"/>
              <a:t>(</a:t>
            </a:r>
            <a:r>
              <a:rPr lang="ko-KR" altLang="en-US" dirty="0"/>
              <a:t>두 변수가 동시에 만들어내는 영향</a:t>
            </a:r>
            <a:r>
              <a:rPr lang="en-US" altLang="ko-KR" dirty="0"/>
              <a:t>)</a:t>
            </a:r>
            <a:r>
              <a:rPr lang="ko-KR" altLang="en-US" dirty="0"/>
              <a:t>을 검정할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36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8D040-67E5-4CA0-910E-7B0B5F89B880}"/>
              </a:ext>
            </a:extLst>
          </p:cNvPr>
          <p:cNvSpPr txBox="1"/>
          <p:nvPr/>
        </p:nvSpPr>
        <p:spPr>
          <a:xfrm>
            <a:off x="370523" y="6205668"/>
            <a:ext cx="694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선형회귀에서 </a:t>
            </a:r>
            <a:r>
              <a:rPr lang="en-US" altLang="ko-KR" b="1" dirty="0"/>
              <a:t>F</a:t>
            </a:r>
            <a:r>
              <a:rPr lang="ko-KR" altLang="en-US" b="1" dirty="0"/>
              <a:t>통계량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dirty="0"/>
              <a:t>모델 또는 모델 성분의 유의성을 검정하는 분산분석</a:t>
            </a:r>
            <a:r>
              <a:rPr lang="en-US" altLang="ko-KR" dirty="0"/>
              <a:t>(ANOVA)</a:t>
            </a:r>
            <a:r>
              <a:rPr lang="ko-KR" altLang="en-US" dirty="0"/>
              <a:t>방식에 대한 검정 통계량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AE6C24-8745-4874-B7BB-750269DD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57" y="5370844"/>
            <a:ext cx="3206534" cy="318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4FD62-7930-46E6-A30B-F38F4E143171}"/>
              </a:ext>
            </a:extLst>
          </p:cNvPr>
          <p:cNvSpPr txBox="1"/>
          <p:nvPr/>
        </p:nvSpPr>
        <p:spPr>
          <a:xfrm>
            <a:off x="370523" y="5689726"/>
            <a:ext cx="4285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https://angeloyeo.github.io/2020/02/29/ANOVA.html</a:t>
            </a:r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ED26E64-C078-4B78-AFBE-331CA2604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57" y="755139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68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615076" y="156948"/>
            <a:ext cx="4675849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</a:t>
            </a:r>
            <a:r>
              <a:rPr lang="ko-KR" altLang="en-US" sz="1800" dirty="0">
                <a:solidFill>
                  <a:schemeClr val="dk1"/>
                </a:solidFill>
              </a:rPr>
              <a:t>이윤지</a:t>
            </a:r>
            <a:endParaRPr sz="1800" dirty="0"/>
          </a:p>
        </p:txBody>
      </p:sp>
      <p:sp>
        <p:nvSpPr>
          <p:cNvPr id="31" name="Google Shape;31;p2"/>
          <p:cNvSpPr txBox="1"/>
          <p:nvPr/>
        </p:nvSpPr>
        <p:spPr>
          <a:xfrm>
            <a:off x="2870520" y="640424"/>
            <a:ext cx="4164960" cy="43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dk1"/>
                </a:solidFill>
              </a:rPr>
              <a:t>Chapter</a:t>
            </a:r>
            <a:r>
              <a:rPr lang="ko-KR" sz="1800" b="1" dirty="0">
                <a:solidFill>
                  <a:schemeClr val="dk1"/>
                </a:solidFill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</a:rPr>
              <a:t>3. </a:t>
            </a:r>
            <a:r>
              <a:rPr lang="ko-KR" altLang="en-US" sz="1800" b="1" dirty="0">
                <a:solidFill>
                  <a:schemeClr val="dk1"/>
                </a:solidFill>
              </a:rPr>
              <a:t>통계적 실험과 유의성 검정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62988" y="1250918"/>
            <a:ext cx="2152891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3.9 </a:t>
            </a:r>
            <a:r>
              <a:rPr lang="ko-KR" altLang="en-US" sz="2000" b="1" dirty="0" err="1"/>
              <a:t>카이제곱검정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462988" y="1799142"/>
            <a:ext cx="8384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 분포에 기초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한 통계적 방법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관찰된 빈도가 기대되는 빈도와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 err="1">
                <a:solidFill>
                  <a:schemeClr val="tx1"/>
                </a:solidFill>
              </a:rPr>
              <a:t>의미있게</a:t>
            </a:r>
            <a:r>
              <a:rPr lang="ko-KR" altLang="en-US" sz="1600" b="1" dirty="0">
                <a:solidFill>
                  <a:schemeClr val="tx1"/>
                </a:solidFill>
              </a:rPr>
              <a:t> 다른지</a:t>
            </a:r>
            <a:r>
              <a:rPr lang="en-US" altLang="ko-KR" sz="1600" b="1" dirty="0">
                <a:solidFill>
                  <a:schemeClr val="tx1"/>
                </a:solidFill>
              </a:rPr>
              <a:t>”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여부 검증하기 위함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586" y="4979816"/>
            <a:ext cx="1342663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기본 가정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8" y="5484383"/>
            <a:ext cx="74618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변수가 </a:t>
            </a:r>
            <a:r>
              <a:rPr lang="ko-KR" altLang="en-US" b="1" dirty="0" err="1"/>
              <a:t>범주형</a:t>
            </a:r>
            <a:r>
              <a:rPr lang="ko-KR" altLang="en-US" dirty="0" err="1"/>
              <a:t>일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자료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의 값은 </a:t>
            </a:r>
            <a:r>
              <a:rPr lang="ko-KR" altLang="en-US" b="1" dirty="0"/>
              <a:t>개수</a:t>
            </a:r>
            <a:r>
              <a:rPr lang="en-US" altLang="ko-KR" dirty="0"/>
              <a:t>(= </a:t>
            </a:r>
            <a:r>
              <a:rPr lang="ko-KR" altLang="en-US" dirty="0"/>
              <a:t>빈도</a:t>
            </a:r>
            <a:r>
              <a:rPr lang="en-US" altLang="ko-KR" dirty="0"/>
              <a:t>, count)</a:t>
            </a:r>
            <a:r>
              <a:rPr lang="ko-KR" altLang="en-US" dirty="0"/>
              <a:t>이어야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표본추출 시</a:t>
            </a:r>
            <a:r>
              <a:rPr lang="en-US" altLang="ko-KR" dirty="0"/>
              <a:t>, </a:t>
            </a:r>
            <a:r>
              <a:rPr lang="ko-KR" altLang="en-US" b="1" dirty="0"/>
              <a:t>랜덤표본추출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7789" y="2691692"/>
                <a:ext cx="6963291" cy="18063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40000"/>
                </a:schemeClr>
              </a:solidFill>
              <a:ln>
                <a:solidFill>
                  <a:schemeClr val="accent4">
                    <a:lumMod val="20000"/>
                    <a:lumOff val="80000"/>
                    <a:alpha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b="1" dirty="0"/>
                  <a:t>적합도 검정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관찰된 </a:t>
                </a:r>
                <a:r>
                  <a:rPr lang="ko-KR" altLang="en-US" b="1" dirty="0"/>
                  <a:t>비율</a:t>
                </a:r>
                <a:r>
                  <a:rPr lang="ko-KR" altLang="en-US" dirty="0"/>
                  <a:t> 값이 </a:t>
                </a:r>
                <a:r>
                  <a:rPr lang="ko-KR" altLang="en-US" dirty="0" err="1"/>
                  <a:t>기대값과</a:t>
                </a:r>
                <a:r>
                  <a:rPr lang="ko-KR" altLang="en-US" dirty="0"/>
                  <a:t> 같은지 조사하는 검정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        (</a:t>
                </a:r>
                <a:r>
                  <a:rPr lang="ko-KR" altLang="en-US" sz="1200" dirty="0"/>
                  <a:t>어떤 모집단의 표본이 그 모집단을 대표하는지 검정</a:t>
                </a:r>
                <a:r>
                  <a:rPr lang="en-US" altLang="ko-KR" sz="12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4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2. </a:t>
                </a:r>
                <a:r>
                  <a:rPr lang="ko-KR" altLang="en-US" b="1" dirty="0"/>
                  <a:t>동질성 검정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변수 </a:t>
                </a:r>
                <a:r>
                  <a:rPr lang="en-US" altLang="ko-KR" dirty="0"/>
                  <a:t>= 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두 집단의 </a:t>
                </a:r>
                <a:r>
                  <a:rPr lang="ko-KR" altLang="en-US" b="1" dirty="0"/>
                  <a:t>분포</a:t>
                </a:r>
                <a:r>
                  <a:rPr lang="ko-KR" altLang="en-US" dirty="0"/>
                  <a:t>가 동일한지 검정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sz="4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3. </a:t>
                </a:r>
                <a:r>
                  <a:rPr lang="ko-KR" altLang="en-US" b="1" dirty="0"/>
                  <a:t>독립성 검정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변수 </a:t>
                </a:r>
                <a:r>
                  <a:rPr lang="en-US" altLang="ko-KR" dirty="0"/>
                  <a:t>= 2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b="1" dirty="0"/>
                  <a:t>변수 사이의 연관성</a:t>
                </a:r>
                <a:r>
                  <a:rPr lang="ko-KR" altLang="en-US" dirty="0"/>
                  <a:t>이 있는지 없는지 검증 </a:t>
                </a:r>
                <a:r>
                  <a:rPr lang="en-US" altLang="ko-KR" dirty="0"/>
                  <a:t>=&gt;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mr>
                    </m:m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ex) </a:t>
                </a:r>
                <a:r>
                  <a:rPr lang="ko-KR" altLang="en-US" dirty="0"/>
                  <a:t>휴대폰 사용과 </a:t>
                </a:r>
                <a:r>
                  <a:rPr lang="ko-KR" altLang="en-US" dirty="0" err="1"/>
                  <a:t>뇌암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인종과 특정 질병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789" y="2691692"/>
                <a:ext cx="6963291" cy="1806392"/>
              </a:xfrm>
              <a:prstGeom prst="rect">
                <a:avLst/>
              </a:prstGeom>
              <a:blipFill>
                <a:blip r:embed="rId3"/>
                <a:stretch>
                  <a:fillRect l="-175" b="-2349"/>
                </a:stretch>
              </a:blipFill>
              <a:ln>
                <a:solidFill>
                  <a:schemeClr val="accent4">
                    <a:lumMod val="20000"/>
                    <a:lumOff val="80000"/>
                    <a:alpha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굽은 화살표 9"/>
          <p:cNvSpPr/>
          <p:nvPr/>
        </p:nvSpPr>
        <p:spPr>
          <a:xfrm flipV="1">
            <a:off x="891540" y="2540508"/>
            <a:ext cx="717123" cy="415072"/>
          </a:xfrm>
          <a:prstGeom prst="bentArrow">
            <a:avLst/>
          </a:prstGeom>
          <a:solidFill>
            <a:srgbClr val="26A9E0"/>
          </a:solidFill>
          <a:ln>
            <a:solidFill>
              <a:srgbClr val="26A9E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58" y="3669896"/>
            <a:ext cx="547241" cy="547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1C5489-BF11-4990-8B36-6CAF0ADCCCE5}"/>
              </a:ext>
            </a:extLst>
          </p:cNvPr>
          <p:cNvSpPr txBox="1"/>
          <p:nvPr/>
        </p:nvSpPr>
        <p:spPr>
          <a:xfrm>
            <a:off x="7644765" y="3867231"/>
            <a:ext cx="32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8;g7fdcfe9825_0_1"/>
          <p:cNvSpPr txBox="1"/>
          <p:nvPr/>
        </p:nvSpPr>
        <p:spPr>
          <a:xfrm>
            <a:off x="221854" y="183215"/>
            <a:ext cx="41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</a:rPr>
              <a:t>3.9.1 </a:t>
            </a:r>
            <a:r>
              <a:rPr lang="ko-KR" altLang="en-US" sz="1800" b="1" dirty="0" err="1">
                <a:solidFill>
                  <a:schemeClr val="dk1"/>
                </a:solidFill>
              </a:rPr>
              <a:t>카이제곱검정</a:t>
            </a:r>
            <a:r>
              <a:rPr lang="ko-KR" altLang="en-US" sz="1800" b="1" dirty="0">
                <a:solidFill>
                  <a:schemeClr val="dk1"/>
                </a:solidFill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</a:rPr>
              <a:t>: </a:t>
            </a:r>
            <a:r>
              <a:rPr lang="ko-KR" altLang="en-US" sz="1800" b="1" dirty="0" err="1">
                <a:solidFill>
                  <a:schemeClr val="dk1"/>
                </a:solidFill>
              </a:rPr>
              <a:t>재표본추출</a:t>
            </a:r>
            <a:r>
              <a:rPr lang="ko-KR" altLang="en-US" sz="1800" b="1" dirty="0">
                <a:solidFill>
                  <a:schemeClr val="dk1"/>
                </a:solidFill>
              </a:rPr>
              <a:t> 방법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645336" y="1416353"/>
            <a:ext cx="1527858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피어슨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잔차</a:t>
            </a:r>
            <a:endParaRPr lang="ko-KR" altLang="en-US" sz="2000" b="1" dirty="0"/>
          </a:p>
        </p:txBody>
      </p:sp>
      <p:sp>
        <p:nvSpPr>
          <p:cNvPr id="15" name="직사각형 14"/>
          <p:cNvSpPr/>
          <p:nvPr/>
        </p:nvSpPr>
        <p:spPr>
          <a:xfrm>
            <a:off x="2362529" y="1416353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모형이 관측치를 예측하는 정도</a:t>
            </a:r>
            <a:endParaRPr lang="ko-KR" altLang="en-US" sz="18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645336" y="1990273"/>
            <a:ext cx="6561907" cy="865892"/>
            <a:chOff x="594721" y="1441996"/>
            <a:chExt cx="6561907" cy="865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94721" y="1690276"/>
                  <a:ext cx="3546355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4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ko-KR" altLang="en-US" sz="2400" b="1" dirty="0"/>
                    <a:t> </a:t>
                  </a:r>
                  <a:r>
                    <a:rPr lang="en-US" altLang="ko-KR" sz="1800" b="1" dirty="0"/>
                    <a:t>(</a:t>
                  </a:r>
                  <a:r>
                    <a:rPr lang="ko-KR" altLang="en-US" sz="1800" b="1" dirty="0"/>
                    <a:t>관측값 </a:t>
                  </a:r>
                  <a:r>
                    <a:rPr lang="en-US" altLang="ko-KR" sz="1800" b="1" dirty="0"/>
                    <a:t>– </a:t>
                  </a:r>
                  <a:r>
                    <a:rPr lang="ko-KR" altLang="en-US" sz="1800" b="1" dirty="0" err="1"/>
                    <a:t>기댓값</a:t>
                  </a:r>
                  <a:r>
                    <a:rPr lang="en-US" altLang="ko-KR" sz="1800" b="1" dirty="0"/>
                    <a:t>)</a:t>
                  </a:r>
                  <a:r>
                    <a:rPr lang="ko-KR" altLang="en-US" sz="1800" b="1" dirty="0"/>
                    <a:t> </a:t>
                  </a:r>
                  <a:r>
                    <a:rPr lang="en-US" altLang="ko-KR" sz="1800" b="1" dirty="0"/>
                    <a:t>/ </a:t>
                  </a:r>
                  <a:r>
                    <a:rPr lang="en-US" altLang="ko-KR" sz="2000" b="1" dirty="0"/>
                    <a:t>√</a:t>
                  </a:r>
                  <a:r>
                    <a:rPr lang="ko-KR" altLang="en-US" sz="1800" b="1" dirty="0" err="1"/>
                    <a:t>기대값</a:t>
                  </a:r>
                  <a:r>
                    <a:rPr lang="ko-KR" altLang="en-US" sz="2400" b="1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21" y="1690276"/>
                  <a:ext cx="3546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921" t="-6557" r="-344" b="-393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그룹 15"/>
            <p:cNvGrpSpPr/>
            <p:nvPr/>
          </p:nvGrpSpPr>
          <p:grpSpPr>
            <a:xfrm>
              <a:off x="4201566" y="1441996"/>
              <a:ext cx="2955062" cy="865892"/>
              <a:chOff x="4221886" y="1381036"/>
              <a:chExt cx="2955062" cy="86589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477998" y="1381036"/>
                <a:ext cx="2698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err="1"/>
                  <a:t>피어슨</a:t>
                </a:r>
                <a:r>
                  <a:rPr lang="ko-KR" altLang="en-US" b="1" dirty="0"/>
                  <a:t> </a:t>
                </a:r>
                <a:r>
                  <a:rPr lang="ko-KR" altLang="en-US" b="1" dirty="0" err="1"/>
                  <a:t>잔차</a:t>
                </a:r>
                <a:r>
                  <a:rPr lang="ko-KR" altLang="en-US" sz="1600" b="1" dirty="0"/>
                  <a:t> ↑  </a:t>
                </a:r>
                <a:r>
                  <a:rPr lang="en-US" altLang="ko-KR" sz="1600" b="1" dirty="0"/>
                  <a:t>: </a:t>
                </a:r>
                <a:r>
                  <a:rPr lang="ko-KR" altLang="en-US" dirty="0"/>
                  <a:t>적합 </a:t>
                </a:r>
                <a:r>
                  <a:rPr lang="en-US" altLang="ko-KR" dirty="0"/>
                  <a:t>X </a:t>
                </a:r>
                <a:endParaRPr lang="ko-KR" altLang="en-US" sz="1600" b="1" dirty="0"/>
              </a:p>
            </p:txBody>
          </p:sp>
          <p:sp>
            <p:nvSpPr>
              <p:cNvPr id="18" name="왼쪽 대괄호 17"/>
              <p:cNvSpPr/>
              <p:nvPr/>
            </p:nvSpPr>
            <p:spPr>
              <a:xfrm>
                <a:off x="4221886" y="1550313"/>
                <a:ext cx="249936" cy="519571"/>
              </a:xfrm>
              <a:prstGeom prst="lef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77998" y="1908374"/>
                <a:ext cx="2698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err="1"/>
                  <a:t>피어슨</a:t>
                </a:r>
                <a:r>
                  <a:rPr lang="ko-KR" altLang="en-US" b="1" dirty="0"/>
                  <a:t> </a:t>
                </a:r>
                <a:r>
                  <a:rPr lang="ko-KR" altLang="en-US" b="1" dirty="0" err="1"/>
                  <a:t>잔차</a:t>
                </a:r>
                <a:r>
                  <a:rPr lang="ko-KR" altLang="en-US" sz="1600" b="1" dirty="0"/>
                  <a:t> ↓  </a:t>
                </a:r>
                <a:r>
                  <a:rPr lang="en-US" altLang="ko-KR" sz="1600" b="1" dirty="0"/>
                  <a:t>: </a:t>
                </a:r>
                <a:r>
                  <a:rPr lang="ko-KR" altLang="en-US" dirty="0"/>
                  <a:t>적합 </a:t>
                </a:r>
                <a:r>
                  <a:rPr lang="en-US" altLang="ko-KR" dirty="0"/>
                  <a:t>O</a:t>
                </a:r>
                <a:endParaRPr lang="ko-KR" altLang="en-US" sz="1600" b="1" dirty="0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645336" y="3661658"/>
            <a:ext cx="2206519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카이제곱</a:t>
            </a:r>
            <a:r>
              <a:rPr lang="ko-KR" altLang="en-US" sz="2000" b="1" dirty="0"/>
              <a:t> 통계량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66672" y="4163321"/>
            <a:ext cx="7716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: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실제 데이터 분포와 가정된 데이터 분포 사이의 차이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를 나타내는 측정값</a:t>
            </a:r>
            <a:endParaRPr lang="ko-KR" altLang="en-US" sz="18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37335" y="4754027"/>
            <a:ext cx="1681178" cy="612540"/>
            <a:chOff x="714102" y="4566101"/>
            <a:chExt cx="1681178" cy="612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 rot="10800000" flipH="1" flipV="1">
                  <a:off x="714102" y="4666421"/>
                  <a:ext cx="82513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ko-KR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b="1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ko-KR" altLang="en-US" sz="2400" b="1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4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714102" y="4666421"/>
                  <a:ext cx="82513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481" r="-741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07821" y="4566101"/>
                  <a:ext cx="787459" cy="6125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7821" y="4566101"/>
                  <a:ext cx="787459" cy="6125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11B32-3E9D-419E-98B7-065718F9C5E3}"/>
                  </a:ext>
                </a:extLst>
              </p:cNvPr>
              <p:cNvSpPr txBox="1"/>
              <p:nvPr/>
            </p:nvSpPr>
            <p:spPr>
              <a:xfrm>
                <a:off x="2723171" y="4944339"/>
                <a:ext cx="2871427" cy="220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ko-KR" altLang="en-US" b="1" i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ko-KR" altLang="en-US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관</m:t>
                        </m:r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b="1" i="0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ko-KR" altLang="en-US" b="1" i="0" smtClean="0">
                            <a:latin typeface="Cambria Math" panose="02040503050406030204" pitchFamily="18" charset="0"/>
                          </a:rPr>
                          <m:t>대</m:t>
                        </m:r>
                        <m:r>
                          <a:rPr lang="ko-KR" altLang="en-US" b="1" i="0">
                            <a:latin typeface="Cambria Math" panose="02040503050406030204" pitchFamily="18" charset="0"/>
                          </a:rPr>
                          <m:t>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/ </a:t>
                </a:r>
                <a:r>
                  <a:rPr lang="ko-KR" altLang="en-US" b="1" dirty="0" err="1"/>
                  <a:t>기댓값</a:t>
                </a:r>
                <a:endParaRPr lang="en-US" altLang="ko-KR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11B32-3E9D-419E-98B7-065718F9C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171" y="4944339"/>
                <a:ext cx="2871427" cy="220894"/>
              </a:xfrm>
              <a:prstGeom prst="rect">
                <a:avLst/>
              </a:prstGeom>
              <a:blipFill>
                <a:blip r:embed="rId6"/>
                <a:stretch>
                  <a:fillRect l="-3609" t="-25000" r="-2760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굽은 화살표 9">
            <a:extLst>
              <a:ext uri="{FF2B5EF4-FFF2-40B4-BE49-F238E27FC236}">
                <a16:creationId xmlns:a16="http://schemas.microsoft.com/office/drawing/2014/main" id="{8BAB6E53-709E-4660-B8CA-C6142CE41B4A}"/>
              </a:ext>
            </a:extLst>
          </p:cNvPr>
          <p:cNvSpPr/>
          <p:nvPr/>
        </p:nvSpPr>
        <p:spPr>
          <a:xfrm flipV="1">
            <a:off x="698348" y="2614903"/>
            <a:ext cx="462410" cy="314676"/>
          </a:xfrm>
          <a:prstGeom prst="bentArrow">
            <a:avLst/>
          </a:prstGeom>
          <a:solidFill>
            <a:srgbClr val="26A9E0"/>
          </a:solidFill>
          <a:ln>
            <a:solidFill>
              <a:srgbClr val="26A9E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BD05-AAC0-42C2-A199-0021A3B47F1D}"/>
              </a:ext>
            </a:extLst>
          </p:cNvPr>
          <p:cNvSpPr txBox="1"/>
          <p:nvPr/>
        </p:nvSpPr>
        <p:spPr>
          <a:xfrm>
            <a:off x="1196562" y="2717819"/>
            <a:ext cx="3015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 = </a:t>
            </a:r>
            <a:r>
              <a:rPr lang="ko-KR" altLang="en-US" sz="1200" dirty="0"/>
              <a:t>실제 횟수와 기대한 횟수 사이의 차이</a:t>
            </a:r>
          </a:p>
        </p:txBody>
      </p:sp>
    </p:spTree>
    <p:extLst>
      <p:ext uri="{BB962C8B-B14F-4D97-AF65-F5344CB8AC3E}">
        <p14:creationId xmlns:p14="http://schemas.microsoft.com/office/powerpoint/2010/main" val="428585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8;g7fdcfe9825_0_1"/>
          <p:cNvSpPr txBox="1"/>
          <p:nvPr/>
        </p:nvSpPr>
        <p:spPr>
          <a:xfrm>
            <a:off x="221854" y="183215"/>
            <a:ext cx="41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</a:rPr>
              <a:t>3.9.1 </a:t>
            </a:r>
            <a:r>
              <a:rPr lang="ko-KR" altLang="en-US" sz="1800" b="1" dirty="0" err="1">
                <a:solidFill>
                  <a:schemeClr val="dk1"/>
                </a:solidFill>
              </a:rPr>
              <a:t>카이제곱검정</a:t>
            </a:r>
            <a:r>
              <a:rPr lang="ko-KR" altLang="en-US" sz="1800" b="1" dirty="0">
                <a:solidFill>
                  <a:schemeClr val="dk1"/>
                </a:solidFill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</a:rPr>
              <a:t>: </a:t>
            </a:r>
            <a:r>
              <a:rPr lang="ko-KR" altLang="en-US" sz="1800" b="1" dirty="0" err="1">
                <a:solidFill>
                  <a:schemeClr val="dk1"/>
                </a:solidFill>
              </a:rPr>
              <a:t>재표본추출</a:t>
            </a:r>
            <a:r>
              <a:rPr lang="ko-KR" altLang="en-US" sz="1800" b="1" dirty="0">
                <a:solidFill>
                  <a:schemeClr val="dk1"/>
                </a:solidFill>
              </a:rPr>
              <a:t> 방법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2DAEB-57EE-41A4-84A4-0B1BF9D372DD}"/>
              </a:ext>
            </a:extLst>
          </p:cNvPr>
          <p:cNvSpPr/>
          <p:nvPr/>
        </p:nvSpPr>
        <p:spPr>
          <a:xfrm>
            <a:off x="5767421" y="183215"/>
            <a:ext cx="3751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lvl="0">
              <a:buClr>
                <a:srgbClr val="0070C0"/>
              </a:buClr>
              <a:buSzPts val="1800"/>
            </a:pPr>
            <a:r>
              <a:rPr lang="en-US" altLang="ko-KR" dirty="0">
                <a:hlinkClick r:id="rId3"/>
              </a:rPr>
              <a:t>https://bioinformaticsandme.tistory.com/139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145C1-053F-4600-B710-CF2D3A797073}"/>
              </a:ext>
            </a:extLst>
          </p:cNvPr>
          <p:cNvSpPr txBox="1"/>
          <p:nvPr/>
        </p:nvSpPr>
        <p:spPr>
          <a:xfrm>
            <a:off x="567161" y="870883"/>
            <a:ext cx="1099594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예시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31A008-D610-4EEA-8982-A6DFC1EAA36C}"/>
              </a:ext>
            </a:extLst>
          </p:cNvPr>
          <p:cNvGrpSpPr/>
          <p:nvPr/>
        </p:nvGrpSpPr>
        <p:grpSpPr>
          <a:xfrm>
            <a:off x="567161" y="1360761"/>
            <a:ext cx="5286375" cy="3851327"/>
            <a:chOff x="567161" y="1430285"/>
            <a:chExt cx="5286375" cy="38513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A37B69-C001-4EED-9B9B-633F9EC7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74"/>
            <a:stretch/>
          </p:blipFill>
          <p:spPr>
            <a:xfrm>
              <a:off x="567161" y="1682885"/>
              <a:ext cx="5286375" cy="359872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D77B0E-19AD-4231-9A68-10258770DD17}"/>
                </a:ext>
              </a:extLst>
            </p:cNvPr>
            <p:cNvSpPr txBox="1"/>
            <p:nvPr/>
          </p:nvSpPr>
          <p:spPr>
            <a:xfrm>
              <a:off x="1488332" y="1799617"/>
              <a:ext cx="719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관측값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9EA145-6E7D-4AD3-B790-D3D351B70D30}"/>
                </a:ext>
              </a:extLst>
            </p:cNvPr>
            <p:cNvSpPr txBox="1"/>
            <p:nvPr/>
          </p:nvSpPr>
          <p:spPr>
            <a:xfrm>
              <a:off x="2284354" y="1799617"/>
              <a:ext cx="719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기대값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2C8D9D-2A6A-4013-8BD1-1A9F84BD8DFF}"/>
                </a:ext>
              </a:extLst>
            </p:cNvPr>
            <p:cNvSpPr txBox="1"/>
            <p:nvPr/>
          </p:nvSpPr>
          <p:spPr>
            <a:xfrm>
              <a:off x="3080376" y="1430285"/>
              <a:ext cx="71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/>
                <a:t>피어슨</a:t>
              </a:r>
              <a:r>
                <a:rPr lang="ko-KR" altLang="en-US" b="1" dirty="0"/>
                <a:t> </a:t>
              </a:r>
              <a:r>
                <a:rPr lang="ko-KR" altLang="en-US" b="1" dirty="0" err="1"/>
                <a:t>잔차</a:t>
              </a:r>
              <a:endParaRPr lang="ko-KR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7A1B68-5220-40A3-AA7E-E904852F19FF}"/>
                  </a:ext>
                </a:extLst>
              </p:cNvPr>
              <p:cNvSpPr txBox="1"/>
              <p:nvPr/>
            </p:nvSpPr>
            <p:spPr>
              <a:xfrm>
                <a:off x="6053574" y="2380225"/>
                <a:ext cx="3751348" cy="16879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b="1" dirty="0"/>
                  <a:t>기대값 계산 </a:t>
                </a:r>
                <a:r>
                  <a:rPr lang="en-US" altLang="ko-KR" b="1" dirty="0"/>
                  <a:t>: 256 / 12 = 21.333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b="1" dirty="0"/>
                  <a:t>R(</a:t>
                </a:r>
                <a:r>
                  <a:rPr lang="ko-KR" altLang="en-US" b="1" dirty="0" err="1"/>
                  <a:t>잔차</a:t>
                </a:r>
                <a:r>
                  <a:rPr lang="en-US" altLang="ko-KR" b="1" dirty="0"/>
                  <a:t>)</a:t>
                </a:r>
                <a:r>
                  <a:rPr lang="ko-KR" altLang="en-US" b="1" dirty="0"/>
                  <a:t> 계산 </a:t>
                </a:r>
                <a:r>
                  <a:rPr lang="en-US" altLang="ko-KR" b="1" dirty="0"/>
                  <a:t>: </a:t>
                </a:r>
                <a:r>
                  <a:rPr lang="ko-KR" altLang="en-US" b="1" dirty="0" err="1"/>
                  <a:t>관찰값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– </a:t>
                </a:r>
                <a:r>
                  <a:rPr lang="ko-KR" altLang="en-US" b="1" dirty="0" err="1"/>
                  <a:t>기대값</a:t>
                </a:r>
                <a:endParaRPr lang="en-US" altLang="ko-KR" b="1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b="1" dirty="0"/>
                  <a:t> 계산 </a:t>
                </a:r>
                <a:endParaRPr lang="en-US" altLang="ko-KR" b="1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b="1" dirty="0"/>
                  <a:t>Component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Value</a:t>
                </a:r>
                <a:r>
                  <a:rPr lang="ko-KR" altLang="en-US" b="1" dirty="0"/>
                  <a:t> 계산 </a:t>
                </a:r>
                <a:r>
                  <a:rPr lang="en-US" altLang="ko-KR" b="1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b="1" dirty="0"/>
                  <a:t> / </a:t>
                </a:r>
                <a:r>
                  <a:rPr lang="ko-KR" altLang="en-US" b="1" dirty="0" err="1"/>
                  <a:t>기대값</a:t>
                </a:r>
                <a:endParaRPr lang="en-US" altLang="ko-KR" b="1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b="1" i="1" dirty="0"/>
                  <a:t> </a:t>
                </a:r>
                <a:r>
                  <a:rPr lang="ko-KR" altLang="en-US" b="1" dirty="0"/>
                  <a:t>통계량 계산 </a:t>
                </a:r>
                <a:r>
                  <a:rPr lang="en-US" altLang="ko-KR" b="1" dirty="0"/>
                  <a:t>: 4</a:t>
                </a:r>
                <a:r>
                  <a:rPr lang="ko-KR" altLang="en-US" b="1" dirty="0"/>
                  <a:t>를 모두 더한 값</a:t>
                </a:r>
                <a:endParaRPr lang="en-US" altLang="ko-KR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7A1B68-5220-40A3-AA7E-E904852F1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574" y="2380225"/>
                <a:ext cx="3751348" cy="1687963"/>
              </a:xfrm>
              <a:prstGeom prst="rect">
                <a:avLst/>
              </a:prstGeom>
              <a:blipFill>
                <a:blip r:embed="rId5"/>
                <a:stretch>
                  <a:fillRect l="-163" b="-32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C8375E-3620-49D8-B296-31C4DBCA39AA}"/>
              </a:ext>
            </a:extLst>
          </p:cNvPr>
          <p:cNvGrpSpPr/>
          <p:nvPr/>
        </p:nvGrpSpPr>
        <p:grpSpPr>
          <a:xfrm>
            <a:off x="2437625" y="2365380"/>
            <a:ext cx="404557" cy="389424"/>
            <a:chOff x="6078977" y="963312"/>
            <a:chExt cx="404557" cy="38942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897B295-5754-4498-A241-2A97E7D32061}"/>
                </a:ext>
              </a:extLst>
            </p:cNvPr>
            <p:cNvSpPr/>
            <p:nvPr/>
          </p:nvSpPr>
          <p:spPr>
            <a:xfrm>
              <a:off x="6078977" y="963312"/>
              <a:ext cx="404557" cy="389424"/>
            </a:xfrm>
            <a:prstGeom prst="ellipse">
              <a:avLst/>
            </a:prstGeom>
            <a:noFill/>
            <a:ln>
              <a:solidFill>
                <a:srgbClr val="E33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8E41C7-1463-4144-A1CF-35E59F8ED33D}"/>
                </a:ext>
              </a:extLst>
            </p:cNvPr>
            <p:cNvSpPr txBox="1"/>
            <p:nvPr/>
          </p:nvSpPr>
          <p:spPr>
            <a:xfrm>
              <a:off x="6133318" y="1003063"/>
              <a:ext cx="327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6364D5-5DC8-4944-A1E8-B1BBA024DA71}"/>
              </a:ext>
            </a:extLst>
          </p:cNvPr>
          <p:cNvGrpSpPr/>
          <p:nvPr/>
        </p:nvGrpSpPr>
        <p:grpSpPr>
          <a:xfrm>
            <a:off x="3238020" y="2364307"/>
            <a:ext cx="404557" cy="389424"/>
            <a:chOff x="6078977" y="963312"/>
            <a:chExt cx="404557" cy="38942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05D924A-EFDB-41EA-A139-27040E6BC2A1}"/>
                </a:ext>
              </a:extLst>
            </p:cNvPr>
            <p:cNvSpPr/>
            <p:nvPr/>
          </p:nvSpPr>
          <p:spPr>
            <a:xfrm>
              <a:off x="6078977" y="963312"/>
              <a:ext cx="404557" cy="389424"/>
            </a:xfrm>
            <a:prstGeom prst="ellipse">
              <a:avLst/>
            </a:prstGeom>
            <a:noFill/>
            <a:ln>
              <a:solidFill>
                <a:srgbClr val="E33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7663AC-7F1B-41FC-B31F-003D9ADC9418}"/>
                </a:ext>
              </a:extLst>
            </p:cNvPr>
            <p:cNvSpPr txBox="1"/>
            <p:nvPr/>
          </p:nvSpPr>
          <p:spPr>
            <a:xfrm>
              <a:off x="6133318" y="1003063"/>
              <a:ext cx="327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F8AFFC-9444-4025-81C2-F8F3E8C902A9}"/>
              </a:ext>
            </a:extLst>
          </p:cNvPr>
          <p:cNvGrpSpPr/>
          <p:nvPr/>
        </p:nvGrpSpPr>
        <p:grpSpPr>
          <a:xfrm>
            <a:off x="4176538" y="2365380"/>
            <a:ext cx="404557" cy="389424"/>
            <a:chOff x="6078977" y="963312"/>
            <a:chExt cx="404557" cy="38942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10ECCB6-9D34-45DD-AFE8-991462415627}"/>
                </a:ext>
              </a:extLst>
            </p:cNvPr>
            <p:cNvSpPr/>
            <p:nvPr/>
          </p:nvSpPr>
          <p:spPr>
            <a:xfrm>
              <a:off x="6078977" y="963312"/>
              <a:ext cx="404557" cy="389424"/>
            </a:xfrm>
            <a:prstGeom prst="ellipse">
              <a:avLst/>
            </a:prstGeom>
            <a:noFill/>
            <a:ln>
              <a:solidFill>
                <a:srgbClr val="E33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16FC32-9C66-4E2F-91A6-CAC99B1314AC}"/>
                </a:ext>
              </a:extLst>
            </p:cNvPr>
            <p:cNvSpPr txBox="1"/>
            <p:nvPr/>
          </p:nvSpPr>
          <p:spPr>
            <a:xfrm>
              <a:off x="6133318" y="1003063"/>
              <a:ext cx="327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DB0320-2877-4148-B0F8-2F4D9ECF0100}"/>
              </a:ext>
            </a:extLst>
          </p:cNvPr>
          <p:cNvGrpSpPr/>
          <p:nvPr/>
        </p:nvGrpSpPr>
        <p:grpSpPr>
          <a:xfrm>
            <a:off x="5115056" y="2365380"/>
            <a:ext cx="404557" cy="389424"/>
            <a:chOff x="6078977" y="963312"/>
            <a:chExt cx="404557" cy="38942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41DB28D-1DD6-4AF1-8AFB-F2EC205859E8}"/>
                </a:ext>
              </a:extLst>
            </p:cNvPr>
            <p:cNvSpPr/>
            <p:nvPr/>
          </p:nvSpPr>
          <p:spPr>
            <a:xfrm>
              <a:off x="6078977" y="963312"/>
              <a:ext cx="404557" cy="389424"/>
            </a:xfrm>
            <a:prstGeom prst="ellipse">
              <a:avLst/>
            </a:prstGeom>
            <a:noFill/>
            <a:ln>
              <a:solidFill>
                <a:srgbClr val="E33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BBCF3F-D46B-4F83-A006-06D1373D05C7}"/>
                </a:ext>
              </a:extLst>
            </p:cNvPr>
            <p:cNvSpPr txBox="1"/>
            <p:nvPr/>
          </p:nvSpPr>
          <p:spPr>
            <a:xfrm>
              <a:off x="6133318" y="1003063"/>
              <a:ext cx="327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1E94B62-9CB3-4862-90F7-989A983CB918}"/>
              </a:ext>
            </a:extLst>
          </p:cNvPr>
          <p:cNvGrpSpPr/>
          <p:nvPr/>
        </p:nvGrpSpPr>
        <p:grpSpPr>
          <a:xfrm>
            <a:off x="5115056" y="4721091"/>
            <a:ext cx="404557" cy="389424"/>
            <a:chOff x="6078977" y="963312"/>
            <a:chExt cx="404557" cy="38942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FCD61FB-3A48-43AA-ABFE-FC0D2C362B74}"/>
                </a:ext>
              </a:extLst>
            </p:cNvPr>
            <p:cNvSpPr/>
            <p:nvPr/>
          </p:nvSpPr>
          <p:spPr>
            <a:xfrm>
              <a:off x="6078977" y="963312"/>
              <a:ext cx="404557" cy="389424"/>
            </a:xfrm>
            <a:prstGeom prst="ellipse">
              <a:avLst/>
            </a:prstGeom>
            <a:noFill/>
            <a:ln>
              <a:solidFill>
                <a:srgbClr val="E331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9363F8-9717-4996-AD21-9306DE2245DF}"/>
                </a:ext>
              </a:extLst>
            </p:cNvPr>
            <p:cNvSpPr txBox="1"/>
            <p:nvPr/>
          </p:nvSpPr>
          <p:spPr>
            <a:xfrm>
              <a:off x="6133318" y="1003063"/>
              <a:ext cx="327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A4DE1D1-481B-44F9-9C48-DEA899D369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4" t="1741" r="180" b="1196"/>
          <a:stretch/>
        </p:blipFill>
        <p:spPr>
          <a:xfrm>
            <a:off x="594832" y="1360761"/>
            <a:ext cx="5286375" cy="390943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31FACD-6F2E-4073-895A-DAD24B4216BE}"/>
              </a:ext>
            </a:extLst>
          </p:cNvPr>
          <p:cNvSpPr/>
          <p:nvPr/>
        </p:nvSpPr>
        <p:spPr>
          <a:xfrm>
            <a:off x="4866454" y="5043843"/>
            <a:ext cx="987082" cy="220392"/>
          </a:xfrm>
          <a:prstGeom prst="rect">
            <a:avLst/>
          </a:prstGeom>
          <a:noFill/>
          <a:ln w="19050">
            <a:solidFill>
              <a:srgbClr val="E33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EA1FF9D-CF8D-49FF-9D8A-F174E60CD522}"/>
              </a:ext>
            </a:extLst>
          </p:cNvPr>
          <p:cNvGrpSpPr/>
          <p:nvPr/>
        </p:nvGrpSpPr>
        <p:grpSpPr>
          <a:xfrm>
            <a:off x="5881207" y="4068188"/>
            <a:ext cx="3310418" cy="1042327"/>
            <a:chOff x="5881207" y="4296788"/>
            <a:chExt cx="3310418" cy="1042327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18A54D8-B803-42FE-80F7-979141AD291C}"/>
                </a:ext>
              </a:extLst>
            </p:cNvPr>
            <p:cNvCxnSpPr/>
            <p:nvPr/>
          </p:nvCxnSpPr>
          <p:spPr>
            <a:xfrm flipH="1">
              <a:off x="5881207" y="4296788"/>
              <a:ext cx="1258895" cy="1042327"/>
            </a:xfrm>
            <a:prstGeom prst="straightConnector1">
              <a:avLst/>
            </a:prstGeom>
            <a:ln w="25400">
              <a:solidFill>
                <a:srgbClr val="E331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E91A6-59F4-4767-97CC-7FF4C1C436C1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296788"/>
              <a:ext cx="2689225" cy="0"/>
            </a:xfrm>
            <a:prstGeom prst="line">
              <a:avLst/>
            </a:prstGeom>
            <a:ln w="25400">
              <a:solidFill>
                <a:srgbClr val="E331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7FE42B7-17B5-45CD-834C-DCFED6F636EB}"/>
              </a:ext>
            </a:extLst>
          </p:cNvPr>
          <p:cNvSpPr txBox="1"/>
          <p:nvPr/>
        </p:nvSpPr>
        <p:spPr>
          <a:xfrm>
            <a:off x="567161" y="5629167"/>
            <a:ext cx="2485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카이제곱검정통계량</a:t>
            </a:r>
            <a:r>
              <a:rPr lang="ko-KR" altLang="en-US" b="1" dirty="0"/>
              <a:t> </a:t>
            </a:r>
            <a:r>
              <a:rPr lang="en-US" altLang="ko-KR" b="1" dirty="0"/>
              <a:t>= 5.094</a:t>
            </a:r>
            <a:endParaRPr lang="ko-KR" altLang="en-US" b="1" dirty="0"/>
          </a:p>
        </p:txBody>
      </p:sp>
      <p:sp>
        <p:nvSpPr>
          <p:cNvPr id="38" name="아래쪽 화살표 3">
            <a:extLst>
              <a:ext uri="{FF2B5EF4-FFF2-40B4-BE49-F238E27FC236}">
                <a16:creationId xmlns:a16="http://schemas.microsoft.com/office/drawing/2014/main" id="{9FEA46B5-898D-4D50-9FDC-F99012040ABA}"/>
              </a:ext>
            </a:extLst>
          </p:cNvPr>
          <p:cNvSpPr/>
          <p:nvPr/>
        </p:nvSpPr>
        <p:spPr>
          <a:xfrm rot="16200000">
            <a:off x="3299607" y="5449150"/>
            <a:ext cx="307777" cy="667811"/>
          </a:xfrm>
          <a:prstGeom prst="downArrow">
            <a:avLst/>
          </a:prstGeom>
          <a:solidFill>
            <a:srgbClr val="26A9E0"/>
          </a:solidFill>
          <a:ln>
            <a:solidFill>
              <a:srgbClr val="26A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8F69AA-E7AB-419F-8CCF-9ABB14DDE311}"/>
              </a:ext>
            </a:extLst>
          </p:cNvPr>
          <p:cNvSpPr txBox="1"/>
          <p:nvPr/>
        </p:nvSpPr>
        <p:spPr>
          <a:xfrm>
            <a:off x="3854286" y="5420335"/>
            <a:ext cx="4074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 </a:t>
            </a:r>
            <a:r>
              <a:rPr lang="ko-KR" altLang="en-US" b="1" dirty="0"/>
              <a:t>파이썬 </a:t>
            </a:r>
            <a:r>
              <a:rPr lang="en-US" altLang="ko-KR" b="1" dirty="0"/>
              <a:t>]</a:t>
            </a:r>
          </a:p>
          <a:p>
            <a:endParaRPr lang="en-US" altLang="ko-KR" b="1" dirty="0"/>
          </a:p>
          <a:p>
            <a:r>
              <a:rPr lang="en-US" altLang="ko-KR" b="1" dirty="0"/>
              <a:t>from </a:t>
            </a:r>
            <a:r>
              <a:rPr lang="en-US" altLang="ko-KR" b="1" dirty="0" err="1"/>
              <a:t>scipy.stats</a:t>
            </a:r>
            <a:r>
              <a:rPr lang="en-US" altLang="ko-KR" b="1" dirty="0"/>
              <a:t> import </a:t>
            </a:r>
            <a:r>
              <a:rPr lang="en-US" altLang="ko-KR" b="1" dirty="0" err="1"/>
              <a:t>chisquare</a:t>
            </a:r>
            <a:endParaRPr lang="en-US" altLang="ko-KR" b="1" dirty="0"/>
          </a:p>
          <a:p>
            <a:r>
              <a:rPr lang="en-US" altLang="ko-KR" b="1" dirty="0"/>
              <a:t>result = </a:t>
            </a:r>
            <a:r>
              <a:rPr lang="en-US" altLang="ko-KR" b="1" dirty="0" err="1"/>
              <a:t>chisquare</a:t>
            </a:r>
            <a:r>
              <a:rPr lang="en-US" altLang="ko-KR" b="1" dirty="0"/>
              <a:t>(</a:t>
            </a:r>
            <a:r>
              <a:rPr lang="ko-KR" altLang="en-US" b="1" dirty="0"/>
              <a:t>검정할 변수</a:t>
            </a:r>
            <a:r>
              <a:rPr lang="en-US" altLang="ko-KR" b="1" dirty="0"/>
              <a:t>, </a:t>
            </a:r>
            <a:r>
              <a:rPr lang="en-US" altLang="ko-KR" b="1" dirty="0" err="1"/>
              <a:t>f_exp</a:t>
            </a:r>
            <a:r>
              <a:rPr lang="en-US" altLang="ko-KR" b="1" dirty="0"/>
              <a:t> = </a:t>
            </a:r>
            <a:r>
              <a:rPr lang="ko-KR" altLang="en-US" b="1" dirty="0"/>
              <a:t>통계량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5B6C33-AA0A-4A17-A339-DD8B39608EF9}"/>
                  </a:ext>
                </a:extLst>
              </p:cNvPr>
              <p:cNvSpPr txBox="1"/>
              <p:nvPr/>
            </p:nvSpPr>
            <p:spPr>
              <a:xfrm>
                <a:off x="6368703" y="5477789"/>
                <a:ext cx="3362325" cy="307777"/>
              </a:xfrm>
              <a:prstGeom prst="rect">
                <a:avLst/>
              </a:prstGeom>
              <a:solidFill>
                <a:srgbClr val="E33126">
                  <a:alpha val="4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p-value</a:t>
                </a:r>
                <a:r>
                  <a:rPr lang="ko-KR" altLang="en-US" b="1" dirty="0"/>
                  <a:t>가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= 0.05</a:t>
                </a:r>
                <a:r>
                  <a:rPr lang="ko-KR" altLang="en-US" b="1" dirty="0"/>
                  <a:t>보다</a:t>
                </a:r>
                <a:r>
                  <a:rPr lang="en-US" altLang="ko-KR" b="1" dirty="0"/>
                  <a:t> </a:t>
                </a:r>
                <a:r>
                  <a:rPr lang="ko-KR" altLang="en-US" b="1" dirty="0"/>
                  <a:t>작으면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b="1" dirty="0"/>
                  <a:t> 기각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5B6C33-AA0A-4A17-A339-DD8B3960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03" y="5477789"/>
                <a:ext cx="3362325" cy="307777"/>
              </a:xfrm>
              <a:prstGeom prst="rect">
                <a:avLst/>
              </a:prstGeom>
              <a:blipFill>
                <a:blip r:embed="rId7"/>
                <a:stretch>
                  <a:fillRect t="-6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66;g7fdcfe9825_0_21">
            <a:extLst>
              <a:ext uri="{FF2B5EF4-FFF2-40B4-BE49-F238E27FC236}">
                <a16:creationId xmlns:a16="http://schemas.microsoft.com/office/drawing/2014/main" id="{7D83859D-D0AE-4632-BFA1-0DEEB3C45980}"/>
              </a:ext>
            </a:extLst>
          </p:cNvPr>
          <p:cNvSpPr txBox="1"/>
          <p:nvPr/>
        </p:nvSpPr>
        <p:spPr>
          <a:xfrm>
            <a:off x="8563182" y="6406717"/>
            <a:ext cx="1380447" cy="53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감사합니다!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EC2185-8C33-4C43-B7D3-C9157B350E6E}"/>
              </a:ext>
            </a:extLst>
          </p:cNvPr>
          <p:cNvSpPr/>
          <p:nvPr/>
        </p:nvSpPr>
        <p:spPr>
          <a:xfrm>
            <a:off x="-141262" y="6538075"/>
            <a:ext cx="87442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Clr>
                <a:srgbClr val="0070C0"/>
              </a:buClr>
              <a:buSzPts val="1800"/>
            </a:pPr>
            <a:r>
              <a:rPr lang="en-US" altLang="ko-KR" sz="1050" dirty="0">
                <a:hlinkClick r:id="rId8"/>
              </a:rPr>
              <a:t>https://m.blog.naver.com/PostView.nhn?blogId=parksehoon1971&amp;logNo=221589203965&amp;proxyReferer=https:%2F%2Fwww.google.com%2F</a:t>
            </a:r>
            <a:endParaRPr lang="en-US" altLang="ko-KR" sz="1050" dirty="0">
              <a:solidFill>
                <a:srgbClr val="0070C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9ADB86D-5572-4408-A10B-EDE519219BC8}"/>
              </a:ext>
            </a:extLst>
          </p:cNvPr>
          <p:cNvCxnSpPr>
            <a:cxnSpLocks/>
          </p:cNvCxnSpPr>
          <p:nvPr/>
        </p:nvCxnSpPr>
        <p:spPr>
          <a:xfrm flipH="1">
            <a:off x="3642578" y="6295914"/>
            <a:ext cx="281722" cy="242161"/>
          </a:xfrm>
          <a:prstGeom prst="straightConnector1">
            <a:avLst/>
          </a:prstGeom>
          <a:ln w="28575">
            <a:solidFill>
              <a:srgbClr val="26A9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3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  <p:bldP spid="38" grpId="0" animBg="1"/>
      <p:bldP spid="39" grpId="0"/>
      <p:bldP spid="40" grpId="0" animBg="1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7fdcfe9825_0_1"/>
          <p:cNvSpPr txBox="1"/>
          <p:nvPr/>
        </p:nvSpPr>
        <p:spPr>
          <a:xfrm>
            <a:off x="221854" y="183215"/>
            <a:ext cx="41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</a:rPr>
              <a:t>3.9.1 </a:t>
            </a:r>
            <a:r>
              <a:rPr lang="ko-KR" altLang="en-US" sz="1800" b="1" dirty="0" err="1">
                <a:solidFill>
                  <a:schemeClr val="dk1"/>
                </a:solidFill>
              </a:rPr>
              <a:t>카이제곱검정</a:t>
            </a:r>
            <a:r>
              <a:rPr lang="ko-KR" altLang="en-US" sz="1800" b="1" dirty="0">
                <a:solidFill>
                  <a:schemeClr val="dk1"/>
                </a:solidFill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</a:rPr>
              <a:t>: </a:t>
            </a:r>
            <a:r>
              <a:rPr lang="ko-KR" altLang="en-US" sz="1800" b="1" dirty="0" err="1">
                <a:solidFill>
                  <a:schemeClr val="dk1"/>
                </a:solidFill>
              </a:rPr>
              <a:t>재표본추출</a:t>
            </a:r>
            <a:r>
              <a:rPr lang="ko-KR" altLang="en-US" sz="1800" b="1" dirty="0">
                <a:solidFill>
                  <a:schemeClr val="dk1"/>
                </a:solidFill>
              </a:rPr>
              <a:t> 방법</a:t>
            </a:r>
            <a:endParaRPr dirty="0"/>
          </a:p>
        </p:txBody>
      </p:sp>
      <p:sp>
        <p:nvSpPr>
          <p:cNvPr id="39" name="Google Shape;39;g7fdcfe9825_0_1"/>
          <p:cNvSpPr txBox="1"/>
          <p:nvPr/>
        </p:nvSpPr>
        <p:spPr>
          <a:xfrm>
            <a:off x="9253406" y="200997"/>
            <a:ext cx="5307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909823" y="1583509"/>
          <a:ext cx="6001908" cy="127328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00477">
                  <a:extLst>
                    <a:ext uri="{9D8B030D-6E8A-4147-A177-3AD203B41FA5}">
                      <a16:colId xmlns:a16="http://schemas.microsoft.com/office/drawing/2014/main" val="2208056813"/>
                    </a:ext>
                  </a:extLst>
                </a:gridCol>
                <a:gridCol w="1500477">
                  <a:extLst>
                    <a:ext uri="{9D8B030D-6E8A-4147-A177-3AD203B41FA5}">
                      <a16:colId xmlns:a16="http://schemas.microsoft.com/office/drawing/2014/main" val="3151764168"/>
                    </a:ext>
                  </a:extLst>
                </a:gridCol>
                <a:gridCol w="1500477">
                  <a:extLst>
                    <a:ext uri="{9D8B030D-6E8A-4147-A177-3AD203B41FA5}">
                      <a16:colId xmlns:a16="http://schemas.microsoft.com/office/drawing/2014/main" val="428465551"/>
                    </a:ext>
                  </a:extLst>
                </a:gridCol>
                <a:gridCol w="1500477">
                  <a:extLst>
                    <a:ext uri="{9D8B030D-6E8A-4147-A177-3AD203B41FA5}">
                      <a16:colId xmlns:a16="http://schemas.microsoft.com/office/drawing/2014/main" val="215575781"/>
                    </a:ext>
                  </a:extLst>
                </a:gridCol>
              </a:tblGrid>
              <a:tr h="421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헤드라인 </a:t>
                      </a:r>
                      <a:r>
                        <a:rPr lang="en-US" altLang="ko-KR" sz="1600" b="1" dirty="0">
                          <a:latin typeface="+mj-lt"/>
                        </a:rPr>
                        <a:t>A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헤드라인 </a:t>
                      </a:r>
                      <a:r>
                        <a:rPr lang="en-US" altLang="ko-KR" sz="1600" b="1" dirty="0">
                          <a:latin typeface="+mj-lt"/>
                        </a:rPr>
                        <a:t>B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헤드라인 </a:t>
                      </a:r>
                      <a:r>
                        <a:rPr lang="en-US" altLang="ko-KR" sz="1600" b="1" dirty="0">
                          <a:latin typeface="+mj-lt"/>
                        </a:rPr>
                        <a:t>C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727582"/>
                  </a:ext>
                </a:extLst>
              </a:tr>
              <a:tr h="421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클릭 </a:t>
                      </a:r>
                      <a:r>
                        <a:rPr lang="en-US" altLang="ko-KR" sz="1600" b="1" dirty="0">
                          <a:latin typeface="+mj-lt"/>
                        </a:rPr>
                        <a:t>O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14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8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12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94271"/>
                  </a:ext>
                </a:extLst>
              </a:tr>
              <a:tr h="421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클릭 </a:t>
                      </a:r>
                      <a:r>
                        <a:rPr lang="en-US" altLang="ko-KR" sz="1600" b="1" dirty="0">
                          <a:latin typeface="+mj-lt"/>
                        </a:rPr>
                        <a:t>X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986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992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988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363498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0565" y="3004594"/>
            <a:ext cx="456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서로 다른 세 가지 헤드라인에 대한 웹 테스트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161" y="870883"/>
            <a:ext cx="1099594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예시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4692570" y="3481463"/>
            <a:ext cx="520861" cy="902825"/>
          </a:xfrm>
          <a:prstGeom prst="downArrow">
            <a:avLst/>
          </a:prstGeom>
          <a:solidFill>
            <a:srgbClr val="26A9E0"/>
          </a:solidFill>
          <a:ln>
            <a:solidFill>
              <a:srgbClr val="26A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909823" y="4629580"/>
          <a:ext cx="6001908" cy="138935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00477">
                  <a:extLst>
                    <a:ext uri="{9D8B030D-6E8A-4147-A177-3AD203B41FA5}">
                      <a16:colId xmlns:a16="http://schemas.microsoft.com/office/drawing/2014/main" val="2208056813"/>
                    </a:ext>
                  </a:extLst>
                </a:gridCol>
                <a:gridCol w="1500477">
                  <a:extLst>
                    <a:ext uri="{9D8B030D-6E8A-4147-A177-3AD203B41FA5}">
                      <a16:colId xmlns:a16="http://schemas.microsoft.com/office/drawing/2014/main" val="3151764168"/>
                    </a:ext>
                  </a:extLst>
                </a:gridCol>
                <a:gridCol w="1500477">
                  <a:extLst>
                    <a:ext uri="{9D8B030D-6E8A-4147-A177-3AD203B41FA5}">
                      <a16:colId xmlns:a16="http://schemas.microsoft.com/office/drawing/2014/main" val="428465551"/>
                    </a:ext>
                  </a:extLst>
                </a:gridCol>
                <a:gridCol w="1500477">
                  <a:extLst>
                    <a:ext uri="{9D8B030D-6E8A-4147-A177-3AD203B41FA5}">
                      <a16:colId xmlns:a16="http://schemas.microsoft.com/office/drawing/2014/main" val="215575781"/>
                    </a:ext>
                  </a:extLst>
                </a:gridCol>
              </a:tblGrid>
              <a:tr h="463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헤드라인 </a:t>
                      </a:r>
                      <a:r>
                        <a:rPr lang="en-US" altLang="ko-KR" sz="1600" b="1" dirty="0">
                          <a:latin typeface="+mj-lt"/>
                        </a:rPr>
                        <a:t>A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헤드라인 </a:t>
                      </a:r>
                      <a:r>
                        <a:rPr lang="en-US" altLang="ko-KR" sz="1600" b="1" dirty="0">
                          <a:latin typeface="+mj-lt"/>
                        </a:rPr>
                        <a:t>B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헤드라인 </a:t>
                      </a:r>
                      <a:r>
                        <a:rPr lang="en-US" altLang="ko-KR" sz="1600" b="1" dirty="0">
                          <a:latin typeface="+mj-lt"/>
                        </a:rPr>
                        <a:t>C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727582"/>
                  </a:ext>
                </a:extLst>
              </a:tr>
              <a:tr h="4631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클릭 </a:t>
                      </a:r>
                      <a:r>
                        <a:rPr lang="en-US" altLang="ko-KR" sz="1600" b="1" dirty="0">
                          <a:latin typeface="+mj-lt"/>
                        </a:rPr>
                        <a:t>O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11.33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11.33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11.33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94271"/>
                  </a:ext>
                </a:extLst>
              </a:tr>
              <a:tr h="463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클릭 </a:t>
                      </a:r>
                      <a:r>
                        <a:rPr lang="en-US" altLang="ko-KR" sz="1600" b="1" dirty="0">
                          <a:latin typeface="+mj-lt"/>
                        </a:rPr>
                        <a:t>X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988.67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+mj-lt"/>
                        </a:rPr>
                        <a:t>988.67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+mj-lt"/>
                        </a:rPr>
                        <a:t>988.67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363498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630565" y="6070624"/>
            <a:ext cx="456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모두 같은 </a:t>
            </a:r>
            <a:r>
              <a:rPr lang="ko-KR" altLang="en-US" b="1" dirty="0" err="1"/>
              <a:t>클릭률을</a:t>
            </a:r>
            <a:r>
              <a:rPr lang="ko-KR" altLang="en-US" b="1" dirty="0"/>
              <a:t> 갖는다고 가정했을 때의 </a:t>
            </a:r>
            <a:r>
              <a:rPr lang="ko-KR" altLang="en-US" b="1" dirty="0" err="1"/>
              <a:t>기댓값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07629" y="3630248"/>
                <a:ext cx="289074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ko-KR" altLang="en-US" sz="16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= </a:t>
                </a:r>
                <a:r>
                  <a:rPr lang="ko-KR" altLang="en-US" sz="1600" b="1" dirty="0" err="1"/>
                  <a:t>클릭률은</a:t>
                </a:r>
                <a:r>
                  <a:rPr lang="ko-KR" altLang="en-US" sz="1600" b="1" dirty="0"/>
                  <a:t> 모두 동일하다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629" y="3630248"/>
                <a:ext cx="2890742" cy="338554"/>
              </a:xfrm>
              <a:prstGeom prst="rect">
                <a:avLst/>
              </a:prstGeom>
              <a:blipFill>
                <a:blip r:embed="rId3"/>
                <a:stretch>
                  <a:fillRect t="-7273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818291" y="4288337"/>
            <a:ext cx="2123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 </a:t>
            </a:r>
            <a:r>
              <a:rPr lang="ko-KR" altLang="en-US" b="1" dirty="0" err="1"/>
              <a:t>클릭률</a:t>
            </a:r>
            <a:r>
              <a:rPr lang="ko-KR" altLang="en-US" b="1" dirty="0"/>
              <a:t> </a:t>
            </a:r>
            <a:r>
              <a:rPr lang="en-US" altLang="ko-KR" b="1" dirty="0"/>
              <a:t>= 34 / 3000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18291" y="1296904"/>
            <a:ext cx="2123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방문자 </a:t>
            </a:r>
            <a:r>
              <a:rPr lang="en-US" altLang="ko-KR" b="1" dirty="0"/>
              <a:t>= 1000</a:t>
            </a:r>
            <a:r>
              <a:rPr lang="ko-KR" altLang="en-US" b="1" dirty="0"/>
              <a:t>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fdcfe9825_0_11"/>
          <p:cNvSpPr txBox="1"/>
          <p:nvPr/>
        </p:nvSpPr>
        <p:spPr>
          <a:xfrm>
            <a:off x="9253406" y="200997"/>
            <a:ext cx="5307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;g7fdcfe9825_0_1"/>
          <p:cNvSpPr txBox="1"/>
          <p:nvPr/>
        </p:nvSpPr>
        <p:spPr>
          <a:xfrm>
            <a:off x="221854" y="183215"/>
            <a:ext cx="41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</a:rPr>
              <a:t>3.9.1 </a:t>
            </a:r>
            <a:r>
              <a:rPr lang="ko-KR" altLang="en-US" sz="1800" b="1" dirty="0" err="1">
                <a:solidFill>
                  <a:schemeClr val="dk1"/>
                </a:solidFill>
              </a:rPr>
              <a:t>카이제곱검정</a:t>
            </a:r>
            <a:r>
              <a:rPr lang="ko-KR" altLang="en-US" sz="1800" b="1" dirty="0">
                <a:solidFill>
                  <a:schemeClr val="dk1"/>
                </a:solidFill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</a:rPr>
              <a:t>: </a:t>
            </a:r>
            <a:r>
              <a:rPr lang="ko-KR" altLang="en-US" sz="1800" b="1" dirty="0" err="1">
                <a:solidFill>
                  <a:schemeClr val="dk1"/>
                </a:solidFill>
              </a:rPr>
              <a:t>재표본추출</a:t>
            </a:r>
            <a:r>
              <a:rPr lang="ko-KR" altLang="en-US" sz="1800" b="1" dirty="0">
                <a:solidFill>
                  <a:schemeClr val="dk1"/>
                </a:solidFill>
              </a:rPr>
              <a:t> 방법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567161" y="921568"/>
            <a:ext cx="1527858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피어슨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잔차</a:t>
            </a:r>
            <a:endParaRPr lang="ko-KR" altLang="en-US" sz="2000" b="1" dirty="0"/>
          </a:p>
        </p:txBody>
      </p:sp>
      <p:sp>
        <p:nvSpPr>
          <p:cNvPr id="10" name="Google Shape;66;g7fdcfe9825_0_21"/>
          <p:cNvSpPr txBox="1"/>
          <p:nvPr/>
        </p:nvSpPr>
        <p:spPr>
          <a:xfrm>
            <a:off x="2254059" y="6209881"/>
            <a:ext cx="53979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감사합니다!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94721" y="1690276"/>
                <a:ext cx="3546355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400" b="1" dirty="0"/>
                  <a:t> </a:t>
                </a:r>
                <a:r>
                  <a:rPr lang="en-US" altLang="ko-KR" sz="1800" b="1" dirty="0"/>
                  <a:t>(</a:t>
                </a:r>
                <a:r>
                  <a:rPr lang="ko-KR" altLang="en-US" sz="1800" b="1" dirty="0"/>
                  <a:t>관측값 </a:t>
                </a:r>
                <a:r>
                  <a:rPr lang="en-US" altLang="ko-KR" sz="1800" b="1" dirty="0"/>
                  <a:t>– </a:t>
                </a:r>
                <a:r>
                  <a:rPr lang="ko-KR" altLang="en-US" sz="1800" b="1" dirty="0" err="1"/>
                  <a:t>기댓값</a:t>
                </a:r>
                <a:r>
                  <a:rPr lang="en-US" altLang="ko-KR" sz="1800" b="1" dirty="0"/>
                  <a:t>)</a:t>
                </a:r>
                <a:r>
                  <a:rPr lang="ko-KR" altLang="en-US" sz="1800" b="1" dirty="0"/>
                  <a:t> </a:t>
                </a:r>
                <a:r>
                  <a:rPr lang="en-US" altLang="ko-KR" sz="1800" b="1" dirty="0"/>
                  <a:t>/ </a:t>
                </a:r>
                <a:r>
                  <a:rPr lang="en-US" altLang="ko-KR" sz="2000" b="1" dirty="0"/>
                  <a:t>√</a:t>
                </a:r>
                <a:r>
                  <a:rPr lang="ko-KR" altLang="en-US" sz="1800" b="1" dirty="0" err="1"/>
                  <a:t>기대값</a:t>
                </a:r>
                <a:r>
                  <a:rPr lang="ko-KR" altLang="en-US" sz="2400" b="1" dirty="0"/>
                  <a:t>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21" y="1690276"/>
                <a:ext cx="3546355" cy="369332"/>
              </a:xfrm>
              <a:prstGeom prst="rect">
                <a:avLst/>
              </a:prstGeom>
              <a:blipFill>
                <a:blip r:embed="rId3"/>
                <a:stretch>
                  <a:fillRect l="-3098" t="-6557" r="-344" b="-39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141076" y="2490952"/>
            <a:ext cx="2869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54059" y="936957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모형이 관측치를 예측하는 정도</a:t>
            </a:r>
            <a:endParaRPr lang="ko-KR" altLang="en-US" sz="18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201566" y="1441996"/>
            <a:ext cx="2955062" cy="865892"/>
            <a:chOff x="4221886" y="1381036"/>
            <a:chExt cx="2955062" cy="865892"/>
          </a:xfrm>
        </p:grpSpPr>
        <p:sp>
          <p:nvSpPr>
            <p:cNvPr id="17" name="TextBox 16"/>
            <p:cNvSpPr txBox="1"/>
            <p:nvPr/>
          </p:nvSpPr>
          <p:spPr>
            <a:xfrm>
              <a:off x="4477998" y="1381036"/>
              <a:ext cx="2698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적합 </a:t>
              </a:r>
              <a:r>
                <a:rPr lang="en-US" altLang="ko-KR" dirty="0"/>
                <a:t>X : </a:t>
              </a:r>
              <a:r>
                <a:rPr lang="ko-KR" altLang="en-US" b="1" dirty="0" err="1"/>
                <a:t>피어슨</a:t>
              </a:r>
              <a:r>
                <a:rPr lang="ko-KR" altLang="en-US" b="1" dirty="0"/>
                <a:t> </a:t>
              </a:r>
              <a:r>
                <a:rPr lang="ko-KR" altLang="en-US" b="1" dirty="0" err="1"/>
                <a:t>잔차</a:t>
              </a:r>
              <a:r>
                <a:rPr lang="ko-KR" altLang="en-US" sz="1600" b="1" dirty="0"/>
                <a:t> ↑</a:t>
              </a:r>
            </a:p>
          </p:txBody>
        </p:sp>
        <p:sp>
          <p:nvSpPr>
            <p:cNvPr id="7" name="왼쪽 대괄호 6"/>
            <p:cNvSpPr/>
            <p:nvPr/>
          </p:nvSpPr>
          <p:spPr>
            <a:xfrm>
              <a:off x="4221886" y="1550313"/>
              <a:ext cx="249936" cy="519571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77998" y="1908374"/>
              <a:ext cx="2698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적합 </a:t>
              </a:r>
              <a:r>
                <a:rPr lang="en-US" altLang="ko-KR" dirty="0"/>
                <a:t>O : </a:t>
              </a:r>
              <a:r>
                <a:rPr lang="ko-KR" altLang="en-US" b="1" dirty="0" err="1"/>
                <a:t>피어슨</a:t>
              </a:r>
              <a:r>
                <a:rPr lang="ko-KR" altLang="en-US" b="1" dirty="0"/>
                <a:t> </a:t>
              </a:r>
              <a:r>
                <a:rPr lang="ko-KR" altLang="en-US" b="1" dirty="0" err="1"/>
                <a:t>잔차</a:t>
              </a:r>
              <a:r>
                <a:rPr lang="ko-KR" altLang="en-US" sz="1600" b="1" dirty="0"/>
                <a:t> ↓</a:t>
              </a: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909823" y="2701109"/>
          <a:ext cx="6001908" cy="12729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00477">
                  <a:extLst>
                    <a:ext uri="{9D8B030D-6E8A-4147-A177-3AD203B41FA5}">
                      <a16:colId xmlns:a16="http://schemas.microsoft.com/office/drawing/2014/main" val="2208056813"/>
                    </a:ext>
                  </a:extLst>
                </a:gridCol>
                <a:gridCol w="1500477">
                  <a:extLst>
                    <a:ext uri="{9D8B030D-6E8A-4147-A177-3AD203B41FA5}">
                      <a16:colId xmlns:a16="http://schemas.microsoft.com/office/drawing/2014/main" val="3151764168"/>
                    </a:ext>
                  </a:extLst>
                </a:gridCol>
                <a:gridCol w="1500477">
                  <a:extLst>
                    <a:ext uri="{9D8B030D-6E8A-4147-A177-3AD203B41FA5}">
                      <a16:colId xmlns:a16="http://schemas.microsoft.com/office/drawing/2014/main" val="428465551"/>
                    </a:ext>
                  </a:extLst>
                </a:gridCol>
                <a:gridCol w="1500477">
                  <a:extLst>
                    <a:ext uri="{9D8B030D-6E8A-4147-A177-3AD203B41FA5}">
                      <a16:colId xmlns:a16="http://schemas.microsoft.com/office/drawing/2014/main" val="215575781"/>
                    </a:ext>
                  </a:extLst>
                </a:gridCol>
              </a:tblGrid>
              <a:tr h="421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err="1">
                          <a:latin typeface="+mj-lt"/>
                        </a:rPr>
                        <a:t>피어슨</a:t>
                      </a:r>
                      <a:r>
                        <a:rPr lang="ko-KR" altLang="en-US" sz="1600" b="1" dirty="0">
                          <a:latin typeface="+mj-lt"/>
                        </a:rPr>
                        <a:t> </a:t>
                      </a:r>
                      <a:r>
                        <a:rPr lang="ko-KR" altLang="en-US" sz="1600" b="1" dirty="0" err="1">
                          <a:latin typeface="+mj-lt"/>
                        </a:rPr>
                        <a:t>잔차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헤드라인 </a:t>
                      </a:r>
                      <a:r>
                        <a:rPr lang="en-US" altLang="ko-KR" sz="1600" b="1" dirty="0">
                          <a:latin typeface="+mj-lt"/>
                        </a:rPr>
                        <a:t>A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헤드라인 </a:t>
                      </a:r>
                      <a:r>
                        <a:rPr lang="en-US" altLang="ko-KR" sz="1600" b="1" dirty="0">
                          <a:latin typeface="+mj-lt"/>
                        </a:rPr>
                        <a:t>B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헤드라인 </a:t>
                      </a:r>
                      <a:r>
                        <a:rPr lang="en-US" altLang="ko-KR" sz="1600" b="1" dirty="0">
                          <a:latin typeface="+mj-lt"/>
                        </a:rPr>
                        <a:t>C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727582"/>
                  </a:ext>
                </a:extLst>
              </a:tr>
              <a:tr h="421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클릭 </a:t>
                      </a:r>
                      <a:r>
                        <a:rPr lang="en-US" altLang="ko-KR" sz="1600" b="1" dirty="0">
                          <a:latin typeface="+mj-lt"/>
                        </a:rPr>
                        <a:t>O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0.792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-0.990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0.198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94271"/>
                  </a:ext>
                </a:extLst>
              </a:tr>
              <a:tr h="4212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latin typeface="+mj-lt"/>
                        </a:rPr>
                        <a:t>클릭 </a:t>
                      </a:r>
                      <a:r>
                        <a:rPr lang="en-US" altLang="ko-KR" sz="1600" b="1" dirty="0">
                          <a:latin typeface="+mj-lt"/>
                        </a:rPr>
                        <a:t>X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-0.085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0.106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+mj-lt"/>
                        </a:rPr>
                        <a:t>-0.021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 marL="103879" marR="103879" marT="51940" marB="519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3634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7fdcfe9825_0_1"/>
          <p:cNvSpPr txBox="1"/>
          <p:nvPr/>
        </p:nvSpPr>
        <p:spPr>
          <a:xfrm>
            <a:off x="196916" y="200997"/>
            <a:ext cx="549730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chemeClr val="dk1"/>
                </a:solidFill>
              </a:rPr>
              <a:t>Chapter</a:t>
            </a:r>
            <a:r>
              <a:rPr lang="ko-KR" altLang="en-US" sz="1800" b="1" dirty="0">
                <a:solidFill>
                  <a:schemeClr val="dk1"/>
                </a:solidFill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</a:rPr>
              <a:t>3.9.2 </a:t>
            </a:r>
            <a:r>
              <a:rPr lang="ko-KR" altLang="en-US" sz="1800" b="1" dirty="0" err="1">
                <a:solidFill>
                  <a:schemeClr val="dk1"/>
                </a:solidFill>
              </a:rPr>
              <a:t>카이제곱검정</a:t>
            </a:r>
            <a:endParaRPr lang="ko-KR" altLang="en-US" sz="1800" dirty="0"/>
          </a:p>
        </p:txBody>
      </p:sp>
      <p:sp>
        <p:nvSpPr>
          <p:cNvPr id="39" name="Google Shape;39;g7fdcfe9825_0_1"/>
          <p:cNvSpPr txBox="1"/>
          <p:nvPr/>
        </p:nvSpPr>
        <p:spPr>
          <a:xfrm>
            <a:off x="9253406" y="200997"/>
            <a:ext cx="5307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8;g7fdcfe9825_0_1"/>
          <p:cNvSpPr txBox="1"/>
          <p:nvPr/>
        </p:nvSpPr>
        <p:spPr>
          <a:xfrm>
            <a:off x="5374321" y="164697"/>
            <a:ext cx="314050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1800" b="1" dirty="0" err="1">
                <a:solidFill>
                  <a:schemeClr val="dk1"/>
                </a:solidFill>
              </a:rPr>
              <a:t>임영택</a:t>
            </a:r>
            <a:endParaRPr lang="en-US" altLang="ko-KR" sz="1800" b="1" dirty="0">
              <a:solidFill>
                <a:schemeClr val="dk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8158" y="4580283"/>
            <a:ext cx="8745947" cy="2164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93291" y="3067665"/>
            <a:ext cx="796412" cy="6882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통계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617407" y="1292942"/>
            <a:ext cx="796412" cy="6882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차이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검정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617407" y="5358581"/>
            <a:ext cx="796412" cy="6882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검정</a:t>
            </a:r>
          </a:p>
        </p:txBody>
      </p:sp>
      <p:cxnSp>
        <p:nvCxnSpPr>
          <p:cNvPr id="68" name="꺾인 연결선 67"/>
          <p:cNvCxnSpPr>
            <a:stCxn id="65" idx="3"/>
            <a:endCxn id="66" idx="1"/>
          </p:cNvCxnSpPr>
          <p:nvPr/>
        </p:nvCxnSpPr>
        <p:spPr>
          <a:xfrm flipV="1">
            <a:off x="1189703" y="1637071"/>
            <a:ext cx="427704" cy="17747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65" idx="3"/>
            <a:endCxn id="67" idx="1"/>
          </p:cNvCxnSpPr>
          <p:nvPr/>
        </p:nvCxnSpPr>
        <p:spPr>
          <a:xfrm>
            <a:off x="1189703" y="3411794"/>
            <a:ext cx="427704" cy="22909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3158613" y="4854678"/>
            <a:ext cx="1573160" cy="54569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교차분석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(Chi Square)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7" name="꺾인 연결선 86"/>
          <p:cNvCxnSpPr>
            <a:stCxn id="67" idx="3"/>
            <a:endCxn id="86" idx="1"/>
          </p:cNvCxnSpPr>
          <p:nvPr/>
        </p:nvCxnSpPr>
        <p:spPr>
          <a:xfrm flipV="1">
            <a:off x="2413819" y="5127523"/>
            <a:ext cx="744794" cy="575187"/>
          </a:xfrm>
          <a:prstGeom prst="bentConnector3">
            <a:avLst>
              <a:gd name="adj1" fmla="val 275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3156156" y="5466737"/>
            <a:ext cx="1573160" cy="54569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상관분석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(Correlation)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156156" y="6086168"/>
            <a:ext cx="1573160" cy="54569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회귀분석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(Regression)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0" name="꺾인 연결선 89"/>
          <p:cNvCxnSpPr>
            <a:stCxn id="67" idx="3"/>
            <a:endCxn id="88" idx="1"/>
          </p:cNvCxnSpPr>
          <p:nvPr/>
        </p:nvCxnSpPr>
        <p:spPr>
          <a:xfrm>
            <a:off x="2413819" y="5702710"/>
            <a:ext cx="742337" cy="36872"/>
          </a:xfrm>
          <a:prstGeom prst="bentConnector3">
            <a:avLst>
              <a:gd name="adj1" fmla="val 2615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67" idx="3"/>
            <a:endCxn id="89" idx="1"/>
          </p:cNvCxnSpPr>
          <p:nvPr/>
        </p:nvCxnSpPr>
        <p:spPr>
          <a:xfrm>
            <a:off x="2413819" y="5702710"/>
            <a:ext cx="742337" cy="656303"/>
          </a:xfrm>
          <a:prstGeom prst="bentConnector3">
            <a:avLst>
              <a:gd name="adj1" fmla="val 2748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6445046" y="5066069"/>
            <a:ext cx="3170902" cy="47194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일원 </a:t>
            </a:r>
            <a:r>
              <a:rPr lang="ko-KR" altLang="en-US" dirty="0" err="1">
                <a:solidFill>
                  <a:schemeClr val="tx1"/>
                </a:solidFill>
              </a:rPr>
              <a:t>카이제곱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445046" y="5604386"/>
            <a:ext cx="3170902" cy="47194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이원 </a:t>
            </a:r>
            <a:r>
              <a:rPr lang="ko-KR" altLang="en-US" dirty="0" err="1">
                <a:solidFill>
                  <a:schemeClr val="tx1"/>
                </a:solidFill>
              </a:rPr>
              <a:t>카이제곱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86" idx="3"/>
            <a:endCxn id="92" idx="1"/>
          </p:cNvCxnSpPr>
          <p:nvPr/>
        </p:nvCxnSpPr>
        <p:spPr>
          <a:xfrm>
            <a:off x="4731773" y="5127523"/>
            <a:ext cx="1713273" cy="174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86" idx="3"/>
            <a:endCxn id="93" idx="1"/>
          </p:cNvCxnSpPr>
          <p:nvPr/>
        </p:nvCxnSpPr>
        <p:spPr>
          <a:xfrm>
            <a:off x="4731773" y="5127523"/>
            <a:ext cx="1713273" cy="7128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625881" y="52176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범주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61842" y="2179135"/>
            <a:ext cx="13912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범주 </a:t>
            </a:r>
            <a:r>
              <a:rPr lang="en-US" altLang="ko-KR" sz="1300" dirty="0"/>
              <a:t>+ </a:t>
            </a:r>
            <a:r>
              <a:rPr lang="ko-KR" altLang="en-US" sz="1300" dirty="0" err="1"/>
              <a:t>연속형</a:t>
            </a:r>
            <a:endParaRPr lang="ko-KR" altLang="en-US" sz="1300" dirty="0"/>
          </a:p>
        </p:txBody>
      </p:sp>
      <p:sp>
        <p:nvSpPr>
          <p:cNvPr id="110" name="TextBox 109"/>
          <p:cNvSpPr txBox="1"/>
          <p:nvPr/>
        </p:nvSpPr>
        <p:spPr>
          <a:xfrm>
            <a:off x="1461842" y="4609506"/>
            <a:ext cx="139126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/>
              <a:t>연속형</a:t>
            </a:r>
            <a:r>
              <a:rPr lang="ko-KR" altLang="en-US" sz="1300" dirty="0"/>
              <a:t> </a:t>
            </a:r>
            <a:r>
              <a:rPr lang="en-US" altLang="ko-KR" sz="1300" dirty="0"/>
              <a:t>+ </a:t>
            </a:r>
            <a:r>
              <a:rPr lang="ko-KR" altLang="en-US" sz="1300" dirty="0" err="1"/>
              <a:t>연속형</a:t>
            </a:r>
            <a:endParaRPr lang="en-US" altLang="ko-KR" sz="1300" dirty="0"/>
          </a:p>
          <a:p>
            <a:r>
              <a:rPr lang="ko-KR" altLang="en-US" sz="1300" dirty="0"/>
              <a:t>단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교차분석은</a:t>
            </a:r>
            <a:endParaRPr lang="en-US" altLang="ko-KR" sz="1300" dirty="0"/>
          </a:p>
          <a:p>
            <a:r>
              <a:rPr lang="ko-KR" altLang="en-US" sz="1300" dirty="0"/>
              <a:t>범주 </a:t>
            </a:r>
            <a:r>
              <a:rPr lang="en-US" altLang="ko-KR" sz="1300" dirty="0"/>
              <a:t>+ </a:t>
            </a:r>
            <a:r>
              <a:rPr lang="ko-KR" altLang="en-US" sz="1300" dirty="0"/>
              <a:t>범주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646213" y="576492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1:1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645759" y="6385925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1:N</a:t>
            </a:r>
            <a:endParaRPr lang="ko-KR" altLang="en-US" sz="1200" dirty="0"/>
          </a:p>
        </p:txBody>
      </p:sp>
      <p:cxnSp>
        <p:nvCxnSpPr>
          <p:cNvPr id="121" name="직선 화살표 연결선 120"/>
          <p:cNvCxnSpPr>
            <a:stCxn id="92" idx="0"/>
            <a:endCxn id="122" idx="2"/>
          </p:cNvCxnSpPr>
          <p:nvPr/>
        </p:nvCxnSpPr>
        <p:spPr>
          <a:xfrm flipH="1" flipV="1">
            <a:off x="4546249" y="3950290"/>
            <a:ext cx="3484248" cy="111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2" name="표 121"/>
          <p:cNvGraphicFramePr>
            <a:graphicFrameLocks noGrp="1"/>
          </p:cNvGraphicFramePr>
          <p:nvPr/>
        </p:nvGraphicFramePr>
        <p:xfrm>
          <a:off x="3681368" y="2308922"/>
          <a:ext cx="1729763" cy="1641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763">
                  <a:extLst>
                    <a:ext uri="{9D8B030D-6E8A-4147-A177-3AD203B41FA5}">
                      <a16:colId xmlns:a16="http://schemas.microsoft.com/office/drawing/2014/main" val="806306791"/>
                    </a:ext>
                  </a:extLst>
                </a:gridCol>
              </a:tblGrid>
              <a:tr h="410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Columns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238893"/>
                  </a:ext>
                </a:extLst>
              </a:tr>
              <a:tr h="41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축구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08634"/>
                  </a:ext>
                </a:extLst>
              </a:tr>
              <a:tr h="41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10348"/>
                  </a:ext>
                </a:extLst>
              </a:tr>
              <a:tr h="41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농구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1070"/>
                  </a:ext>
                </a:extLst>
              </a:tr>
            </a:tbl>
          </a:graphicData>
        </a:graphic>
      </p:graphicFrame>
      <p:cxnSp>
        <p:nvCxnSpPr>
          <p:cNvPr id="124" name="직선 화살표 연결선 123"/>
          <p:cNvCxnSpPr>
            <a:stCxn id="93" idx="3"/>
            <a:endCxn id="127" idx="2"/>
          </p:cNvCxnSpPr>
          <p:nvPr/>
        </p:nvCxnSpPr>
        <p:spPr>
          <a:xfrm flipH="1" flipV="1">
            <a:off x="8030497" y="3966697"/>
            <a:ext cx="1585451" cy="187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7" name="표 126"/>
          <p:cNvGraphicFramePr>
            <a:graphicFrameLocks noGrp="1"/>
          </p:cNvGraphicFramePr>
          <p:nvPr/>
        </p:nvGraphicFramePr>
        <p:xfrm>
          <a:off x="6645150" y="2325329"/>
          <a:ext cx="2770694" cy="1641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347">
                  <a:extLst>
                    <a:ext uri="{9D8B030D-6E8A-4147-A177-3AD203B41FA5}">
                      <a16:colId xmlns:a16="http://schemas.microsoft.com/office/drawing/2014/main" val="806306791"/>
                    </a:ext>
                  </a:extLst>
                </a:gridCol>
                <a:gridCol w="1385347">
                  <a:extLst>
                    <a:ext uri="{9D8B030D-6E8A-4147-A177-3AD203B41FA5}">
                      <a16:colId xmlns:a16="http://schemas.microsoft.com/office/drawing/2014/main" val="1267730433"/>
                    </a:ext>
                  </a:extLst>
                </a:gridCol>
              </a:tblGrid>
              <a:tr h="410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Columns1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Columns2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238893"/>
                  </a:ext>
                </a:extLst>
              </a:tr>
              <a:tr h="41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축구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축구선수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08634"/>
                  </a:ext>
                </a:extLst>
              </a:tr>
              <a:tr h="41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배구선수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10348"/>
                  </a:ext>
                </a:extLst>
              </a:tr>
              <a:tr h="41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농구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농구선수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10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2199" y="736504"/>
            <a:ext cx="4953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Ubuntu Condensed"/>
              </a:rPr>
              <a:t>카이제곱검정</a:t>
            </a:r>
            <a:r>
              <a:rPr lang="ko-KR" altLang="en-US" sz="1600" b="1" dirty="0">
                <a:latin typeface="Ubuntu Condensed"/>
              </a:rPr>
              <a:t> </a:t>
            </a:r>
            <a:r>
              <a:rPr lang="en-US" altLang="ko-KR" sz="1600" b="1" dirty="0">
                <a:latin typeface="Ubuntu Condensed"/>
              </a:rPr>
              <a:t>(Chi square test)</a:t>
            </a:r>
            <a:endParaRPr lang="ko-KR" altLang="en-US" sz="1600" dirty="0">
              <a:latin typeface="Ubuntu Condensed"/>
            </a:endParaRPr>
          </a:p>
          <a:p>
            <a:r>
              <a:rPr lang="en-US" altLang="ko-KR" sz="1600" dirty="0">
                <a:latin typeface="Ubuntu Condensed"/>
              </a:rPr>
              <a:t>: χ² </a:t>
            </a:r>
            <a:r>
              <a:rPr lang="ko-KR" altLang="en-US" sz="1600" dirty="0">
                <a:latin typeface="Ubuntu Condensed"/>
              </a:rPr>
              <a:t>검정은 </a:t>
            </a:r>
            <a:r>
              <a:rPr lang="ko-KR" altLang="en-US" sz="1600" dirty="0" err="1">
                <a:latin typeface="Ubuntu Condensed"/>
              </a:rPr>
              <a:t>카이제곱</a:t>
            </a:r>
            <a:r>
              <a:rPr lang="ko-KR" altLang="en-US" sz="1600" dirty="0">
                <a:latin typeface="Ubuntu Condensed"/>
              </a:rPr>
              <a:t> 분포에 기초한 통계적 방법</a:t>
            </a:r>
          </a:p>
          <a:p>
            <a:r>
              <a:rPr lang="en-US" altLang="ko-KR" sz="1600" dirty="0">
                <a:latin typeface="Ubuntu Condensed"/>
              </a:rPr>
              <a:t>: </a:t>
            </a:r>
            <a:r>
              <a:rPr lang="ko-KR" altLang="en-US" sz="1600" dirty="0">
                <a:latin typeface="Ubuntu Condensed"/>
              </a:rPr>
              <a:t>관찰된 빈도가 기대되는 빈도와 유의하게 다른지를 검증</a:t>
            </a:r>
          </a:p>
          <a:p>
            <a:r>
              <a:rPr lang="en-US" altLang="ko-KR" sz="1600" dirty="0">
                <a:latin typeface="Ubuntu Condensed"/>
              </a:rPr>
              <a:t>: </a:t>
            </a:r>
            <a:r>
              <a:rPr lang="ko-KR" altLang="en-US" sz="1600" dirty="0">
                <a:solidFill>
                  <a:srgbClr val="005766"/>
                </a:solidFill>
                <a:latin typeface="Ubuntu Condensed"/>
              </a:rPr>
              <a:t>범주형 자료로 구성된 데이터 분석에 이용</a:t>
            </a:r>
            <a:endParaRPr lang="ko-KR" altLang="en-US" sz="1600" dirty="0">
              <a:latin typeface="Ubuntu Condensed"/>
            </a:endParaRPr>
          </a:p>
          <a:p>
            <a:r>
              <a:rPr lang="en-US" altLang="ko-KR" sz="1600" dirty="0">
                <a:latin typeface="Ubuntu Condensed"/>
              </a:rPr>
              <a:t>: </a:t>
            </a:r>
            <a:r>
              <a:rPr lang="ko-KR" altLang="en-US" sz="1600" dirty="0" err="1">
                <a:solidFill>
                  <a:srgbClr val="005766"/>
                </a:solidFill>
                <a:latin typeface="Ubuntu Condensed"/>
              </a:rPr>
              <a:t>카이제곱</a:t>
            </a:r>
            <a:r>
              <a:rPr lang="ko-KR" altLang="en-US" sz="1600" dirty="0">
                <a:solidFill>
                  <a:srgbClr val="005766"/>
                </a:solidFill>
                <a:latin typeface="Ubuntu Condensed"/>
              </a:rPr>
              <a:t> 값 </a:t>
            </a:r>
            <a:r>
              <a:rPr lang="en-US" altLang="ko-KR" sz="1600" dirty="0">
                <a:solidFill>
                  <a:srgbClr val="005766"/>
                </a:solidFill>
                <a:latin typeface="Ubuntu Condensed"/>
              </a:rPr>
              <a:t>χ² = Σ(</a:t>
            </a:r>
            <a:r>
              <a:rPr lang="ko-KR" altLang="en-US" sz="1600" dirty="0" err="1">
                <a:solidFill>
                  <a:srgbClr val="005766"/>
                </a:solidFill>
                <a:latin typeface="Ubuntu Condensed"/>
              </a:rPr>
              <a:t>관측값</a:t>
            </a:r>
            <a:r>
              <a:rPr lang="ko-KR" altLang="en-US" sz="1600" dirty="0">
                <a:solidFill>
                  <a:srgbClr val="005766"/>
                </a:solidFill>
                <a:latin typeface="Ubuntu Condensed"/>
              </a:rPr>
              <a:t> </a:t>
            </a:r>
            <a:r>
              <a:rPr lang="en-US" altLang="ko-KR" sz="1600" dirty="0">
                <a:solidFill>
                  <a:srgbClr val="005766"/>
                </a:solidFill>
                <a:latin typeface="Ubuntu Condensed"/>
              </a:rPr>
              <a:t>- </a:t>
            </a:r>
            <a:r>
              <a:rPr lang="ko-KR" altLang="en-US" sz="1600" dirty="0" err="1">
                <a:solidFill>
                  <a:srgbClr val="005766"/>
                </a:solidFill>
                <a:latin typeface="Ubuntu Condensed"/>
              </a:rPr>
              <a:t>기댓값</a:t>
            </a:r>
            <a:r>
              <a:rPr lang="en-US" altLang="ko-KR" sz="1600" dirty="0">
                <a:solidFill>
                  <a:srgbClr val="005766"/>
                </a:solidFill>
                <a:latin typeface="Ubuntu Condensed"/>
              </a:rPr>
              <a:t>)² / </a:t>
            </a:r>
            <a:r>
              <a:rPr lang="ko-KR" altLang="en-US" sz="1600" dirty="0" err="1">
                <a:solidFill>
                  <a:srgbClr val="005766"/>
                </a:solidFill>
                <a:latin typeface="Ubuntu Condensed"/>
              </a:rPr>
              <a:t>기댓값</a:t>
            </a:r>
            <a:endParaRPr lang="ko-KR" altLang="en-US" sz="1600" dirty="0">
              <a:latin typeface="Ubuntu Condense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2199" y="2607241"/>
            <a:ext cx="4953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Ubuntu Condensed"/>
              </a:rPr>
              <a:t>1. What is a Chi Square Test?</a:t>
            </a:r>
            <a:endParaRPr lang="ko-KR" altLang="en-US" dirty="0">
              <a:latin typeface="Ubuntu Condensed"/>
            </a:endParaRPr>
          </a:p>
          <a:p>
            <a:r>
              <a:rPr lang="en-US" altLang="ko-KR" dirty="0">
                <a:latin typeface="Ubuntu Condensed"/>
              </a:rPr>
              <a:t>: </a:t>
            </a:r>
            <a:r>
              <a:rPr lang="ko-KR" altLang="en-US" dirty="0" err="1">
                <a:latin typeface="Ubuntu Condensed"/>
              </a:rPr>
              <a:t>카이제곱검정에는</a:t>
            </a:r>
            <a:r>
              <a:rPr lang="ko-KR" altLang="en-US" dirty="0">
                <a:latin typeface="Ubuntu Condensed"/>
              </a:rPr>
              <a:t> 두 가지 형태가 있으며</a:t>
            </a:r>
            <a:r>
              <a:rPr lang="en-US" altLang="ko-KR" dirty="0">
                <a:latin typeface="Ubuntu Condensed"/>
              </a:rPr>
              <a:t>, </a:t>
            </a:r>
            <a:r>
              <a:rPr lang="ko-KR" altLang="en-US" dirty="0">
                <a:latin typeface="Ubuntu Condensed"/>
              </a:rPr>
              <a:t>같은 </a:t>
            </a:r>
            <a:r>
              <a:rPr lang="ko-KR" altLang="en-US" dirty="0" err="1">
                <a:latin typeface="Ubuntu Condensed"/>
              </a:rPr>
              <a:t>카이제곱</a:t>
            </a:r>
            <a:r>
              <a:rPr lang="ko-KR" altLang="en-US" dirty="0">
                <a:latin typeface="Ubuntu Condensed"/>
              </a:rPr>
              <a:t> 통계량과 분포를 사용하지만 다른 목적을 가짐</a:t>
            </a:r>
          </a:p>
          <a:p>
            <a:r>
              <a:rPr lang="ko-KR" altLang="en-US" b="1" dirty="0" err="1">
                <a:solidFill>
                  <a:srgbClr val="7E41D9"/>
                </a:solidFill>
                <a:latin typeface="Ubuntu Condensed"/>
              </a:rPr>
              <a:t>ㄱ</a:t>
            </a:r>
            <a:r>
              <a:rPr lang="en-US" altLang="ko-KR" b="1" dirty="0">
                <a:solidFill>
                  <a:srgbClr val="7E41D9"/>
                </a:solidFill>
                <a:latin typeface="Ubuntu Condensed"/>
              </a:rPr>
              <a:t>) Goodness of fit test (</a:t>
            </a:r>
            <a:r>
              <a:rPr lang="ko-KR" altLang="en-US" b="1" dirty="0">
                <a:solidFill>
                  <a:srgbClr val="7E41D9"/>
                </a:solidFill>
                <a:latin typeface="Ubuntu Condensed"/>
              </a:rPr>
              <a:t>적합도 검정</a:t>
            </a:r>
            <a:r>
              <a:rPr lang="en-US" altLang="ko-KR" b="1" dirty="0">
                <a:solidFill>
                  <a:srgbClr val="7E41D9"/>
                </a:solidFill>
                <a:latin typeface="Ubuntu Condensed"/>
              </a:rPr>
              <a:t>)</a:t>
            </a:r>
            <a:endParaRPr lang="ko-KR" altLang="en-US" dirty="0">
              <a:latin typeface="Ubuntu Condensed"/>
            </a:endParaRPr>
          </a:p>
          <a:p>
            <a:r>
              <a:rPr lang="ko-KR" altLang="en-US" b="1" dirty="0" err="1">
                <a:solidFill>
                  <a:srgbClr val="7E41D9"/>
                </a:solidFill>
                <a:latin typeface="Ubuntu Condensed"/>
              </a:rPr>
              <a:t>ㄴ</a:t>
            </a:r>
            <a:r>
              <a:rPr lang="en-US" altLang="ko-KR" b="1" dirty="0">
                <a:solidFill>
                  <a:srgbClr val="7E41D9"/>
                </a:solidFill>
                <a:latin typeface="Ubuntu Condensed"/>
              </a:rPr>
              <a:t>) T</a:t>
            </a:r>
            <a:r>
              <a:rPr lang="en-US" altLang="ko-KR" b="1" dirty="0">
                <a:latin typeface="Ubuntu Condensed"/>
              </a:rPr>
              <a:t>est of </a:t>
            </a:r>
            <a:r>
              <a:rPr lang="en-US" altLang="ko-KR" dirty="0">
                <a:latin typeface="Ubuntu Condensed"/>
              </a:rPr>
              <a:t>-</a:t>
            </a:r>
            <a:r>
              <a:rPr lang="ko-KR" altLang="en-US" dirty="0">
                <a:latin typeface="Ubuntu Condensed"/>
              </a:rPr>
              <a:t>관찰된 비율 값이 </a:t>
            </a:r>
            <a:r>
              <a:rPr lang="ko-KR" altLang="en-US" dirty="0" err="1">
                <a:latin typeface="Ubuntu Condensed"/>
              </a:rPr>
              <a:t>기대값과</a:t>
            </a:r>
            <a:r>
              <a:rPr lang="ko-KR" altLang="en-US" dirty="0">
                <a:latin typeface="Ubuntu Condensed"/>
              </a:rPr>
              <a:t> 같은지 조사하는 검정 </a:t>
            </a:r>
            <a:r>
              <a:rPr lang="en-US" altLang="ko-KR" dirty="0">
                <a:latin typeface="Ubuntu Condensed"/>
              </a:rPr>
              <a:t>(</a:t>
            </a:r>
            <a:r>
              <a:rPr lang="ko-KR" altLang="en-US" dirty="0">
                <a:latin typeface="Ubuntu Condensed"/>
              </a:rPr>
              <a:t>어떤 모집단의 표본이 그 모집단을 </a:t>
            </a:r>
            <a:r>
              <a:rPr lang="ko-KR" altLang="en-US" dirty="0" err="1">
                <a:latin typeface="Ubuntu Condensed"/>
              </a:rPr>
              <a:t>대표는지</a:t>
            </a:r>
            <a:r>
              <a:rPr lang="ko-KR" altLang="en-US" dirty="0">
                <a:latin typeface="Ubuntu Condensed"/>
              </a:rPr>
              <a:t> 검정</a:t>
            </a:r>
            <a:r>
              <a:rPr lang="en-US" altLang="ko-KR" dirty="0">
                <a:latin typeface="Ubuntu Condensed"/>
              </a:rPr>
              <a:t>)</a:t>
            </a:r>
          </a:p>
          <a:p>
            <a:r>
              <a:rPr lang="en-US" altLang="ko-KR" b="1" dirty="0">
                <a:latin typeface="Ubuntu Condensed"/>
              </a:rPr>
              <a:t>homogeneity (</a:t>
            </a:r>
            <a:r>
              <a:rPr lang="ko-KR" altLang="en-US" b="1" dirty="0">
                <a:latin typeface="Ubuntu Condensed"/>
              </a:rPr>
              <a:t>동질성 검정</a:t>
            </a:r>
            <a:r>
              <a:rPr lang="en-US" altLang="ko-KR" b="1" dirty="0">
                <a:latin typeface="Ubuntu Condensed"/>
              </a:rPr>
              <a:t>)</a:t>
            </a:r>
            <a:endParaRPr lang="ko-KR" altLang="en-US" dirty="0">
              <a:latin typeface="Ubuntu Condensed"/>
            </a:endParaRPr>
          </a:p>
          <a:p>
            <a:r>
              <a:rPr lang="en-US" altLang="ko-KR" dirty="0">
                <a:latin typeface="Ubuntu Condensed"/>
              </a:rPr>
              <a:t>-</a:t>
            </a:r>
            <a:r>
              <a:rPr lang="ko-KR" altLang="en-US" dirty="0">
                <a:latin typeface="Ubuntu Condensed"/>
              </a:rPr>
              <a:t>두 집단의 분포가 동일한지 검정</a:t>
            </a:r>
          </a:p>
          <a:p>
            <a:r>
              <a:rPr lang="ko-KR" altLang="en-US" b="1" dirty="0" err="1">
                <a:solidFill>
                  <a:srgbClr val="7E41D9"/>
                </a:solidFill>
                <a:latin typeface="Ubuntu Condensed"/>
              </a:rPr>
              <a:t>ㄷ</a:t>
            </a:r>
            <a:r>
              <a:rPr lang="en-US" altLang="ko-KR" b="1" dirty="0">
                <a:solidFill>
                  <a:srgbClr val="7E41D9"/>
                </a:solidFill>
                <a:latin typeface="Ubuntu Condensed"/>
              </a:rPr>
              <a:t>) Test for independence (</a:t>
            </a:r>
            <a:r>
              <a:rPr lang="ko-KR" altLang="en-US" b="1" dirty="0">
                <a:solidFill>
                  <a:srgbClr val="7E41D9"/>
                </a:solidFill>
                <a:latin typeface="Ubuntu Condensed"/>
              </a:rPr>
              <a:t>독립성 검정</a:t>
            </a:r>
            <a:r>
              <a:rPr lang="en-US" altLang="ko-KR" b="1" dirty="0">
                <a:solidFill>
                  <a:srgbClr val="7E41D9"/>
                </a:solidFill>
                <a:latin typeface="Ubuntu Condensed"/>
              </a:rPr>
              <a:t>)</a:t>
            </a:r>
            <a:endParaRPr lang="ko-KR" altLang="en-US" dirty="0">
              <a:latin typeface="Ubuntu Condensed"/>
            </a:endParaRPr>
          </a:p>
          <a:p>
            <a:r>
              <a:rPr lang="en-US" altLang="ko-KR" dirty="0">
                <a:latin typeface="Ubuntu Condensed"/>
              </a:rPr>
              <a:t>-Contingency table</a:t>
            </a:r>
            <a:r>
              <a:rPr lang="ko-KR" altLang="en-US" dirty="0">
                <a:latin typeface="Ubuntu Condensed"/>
              </a:rPr>
              <a:t>에서 있는 두 개 이상의 변수가 서로 독립인지 검정</a:t>
            </a:r>
          </a:p>
          <a:p>
            <a:r>
              <a:rPr lang="en-US" altLang="ko-KR" dirty="0">
                <a:latin typeface="Ubuntu Condensed"/>
              </a:rPr>
              <a:t>-</a:t>
            </a:r>
            <a:r>
              <a:rPr lang="ko-KR" altLang="en-US" dirty="0" err="1">
                <a:latin typeface="Ubuntu Condensed"/>
              </a:rPr>
              <a:t>기대빈도는</a:t>
            </a:r>
            <a:r>
              <a:rPr lang="ko-KR" altLang="en-US" dirty="0">
                <a:latin typeface="Ubuntu Condensed"/>
              </a:rPr>
              <a:t> 두 변수가 서로 상관 없고 독립적이라고 기대하는 것을 의미하며</a:t>
            </a:r>
            <a:r>
              <a:rPr lang="en-US" altLang="ko-KR" dirty="0">
                <a:latin typeface="Ubuntu Condensed"/>
              </a:rPr>
              <a:t>, </a:t>
            </a:r>
            <a:r>
              <a:rPr lang="ko-KR" altLang="en-US" dirty="0">
                <a:latin typeface="Ubuntu Condensed"/>
              </a:rPr>
              <a:t>관찰빈도와의 차이를 통해 </a:t>
            </a:r>
            <a:r>
              <a:rPr lang="ko-KR" altLang="en-US" dirty="0" err="1">
                <a:latin typeface="Ubuntu Condensed"/>
              </a:rPr>
              <a:t>기대빈도의</a:t>
            </a:r>
            <a:r>
              <a:rPr lang="ko-KR" altLang="en-US" dirty="0">
                <a:latin typeface="Ubuntu Condensed"/>
              </a:rPr>
              <a:t> 진위여부를 밝힘</a:t>
            </a:r>
          </a:p>
          <a:p>
            <a:r>
              <a:rPr lang="en-US" altLang="ko-KR" dirty="0">
                <a:latin typeface="Ubuntu Condensed"/>
              </a:rPr>
              <a:t>-</a:t>
            </a:r>
            <a:r>
              <a:rPr lang="ko-KR" altLang="en-US" dirty="0" err="1">
                <a:latin typeface="Ubuntu Condensed"/>
              </a:rPr>
              <a:t>귀무가설</a:t>
            </a:r>
            <a:r>
              <a:rPr lang="ko-KR" altLang="en-US" dirty="0">
                <a:latin typeface="Ubuntu Condensed"/>
              </a:rPr>
              <a:t> </a:t>
            </a:r>
            <a:r>
              <a:rPr lang="en-US" altLang="ko-KR" dirty="0">
                <a:latin typeface="Ubuntu Condensed"/>
              </a:rPr>
              <a:t>: </a:t>
            </a:r>
            <a:r>
              <a:rPr lang="ko-KR" altLang="en-US" dirty="0">
                <a:latin typeface="Ubuntu Condensed"/>
              </a:rPr>
              <a:t>두 변수는 연관성이 없음 </a:t>
            </a:r>
            <a:r>
              <a:rPr lang="en-US" altLang="ko-KR" dirty="0">
                <a:latin typeface="Ubuntu Condensed"/>
              </a:rPr>
              <a:t>(</a:t>
            </a:r>
            <a:r>
              <a:rPr lang="ko-KR" altLang="en-US" dirty="0">
                <a:latin typeface="Ubuntu Condensed"/>
              </a:rPr>
              <a:t>독립</a:t>
            </a:r>
            <a:r>
              <a:rPr lang="en-US" altLang="ko-KR" dirty="0">
                <a:latin typeface="Ubuntu Condensed"/>
              </a:rPr>
              <a:t>)</a:t>
            </a:r>
          </a:p>
          <a:p>
            <a:r>
              <a:rPr lang="en-US" altLang="ko-KR" dirty="0">
                <a:latin typeface="Ubuntu Condensed"/>
              </a:rPr>
              <a:t>-</a:t>
            </a:r>
            <a:r>
              <a:rPr lang="ko-KR" altLang="en-US" dirty="0" err="1">
                <a:latin typeface="Ubuntu Condensed"/>
              </a:rPr>
              <a:t>대립가설</a:t>
            </a:r>
            <a:r>
              <a:rPr lang="ko-KR" altLang="en-US" dirty="0">
                <a:latin typeface="Ubuntu Condensed"/>
              </a:rPr>
              <a:t> </a:t>
            </a:r>
            <a:r>
              <a:rPr lang="en-US" altLang="ko-KR" dirty="0">
                <a:latin typeface="Ubuntu Condensed"/>
              </a:rPr>
              <a:t>: </a:t>
            </a:r>
            <a:r>
              <a:rPr lang="ko-KR" altLang="en-US" dirty="0">
                <a:latin typeface="Ubuntu Condensed"/>
              </a:rPr>
              <a:t>두 변수는 연관성이 있음 </a:t>
            </a:r>
            <a:r>
              <a:rPr lang="en-US" altLang="ko-KR" dirty="0">
                <a:latin typeface="Ubuntu Condensed"/>
              </a:rPr>
              <a:t>(</a:t>
            </a:r>
            <a:r>
              <a:rPr lang="ko-KR" altLang="en-US" dirty="0">
                <a:latin typeface="Ubuntu Condensed"/>
              </a:rPr>
              <a:t>독립</a:t>
            </a:r>
            <a:r>
              <a:rPr lang="en-US" altLang="ko-KR" dirty="0">
                <a:latin typeface="Ubuntu Condensed"/>
              </a:rPr>
              <a:t>X)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. 카이 제곱 검정 (Chi-square test) - 생물통계학 (multivariate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9" t="1" b="55500"/>
          <a:stretch/>
        </p:blipFill>
        <p:spPr bwMode="auto">
          <a:xfrm>
            <a:off x="6333687" y="1411347"/>
            <a:ext cx="3380530" cy="102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5703" y="3998858"/>
            <a:ext cx="4953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Ubuntu Condensed"/>
              </a:rPr>
              <a:t>: </a:t>
            </a:r>
            <a:r>
              <a:rPr lang="ko-KR" altLang="en-US" dirty="0" err="1">
                <a:latin typeface="Ubuntu Condensed"/>
              </a:rPr>
              <a:t>카이제곱</a:t>
            </a:r>
            <a:r>
              <a:rPr lang="ko-KR" altLang="en-US" dirty="0">
                <a:latin typeface="Ubuntu Condensed"/>
              </a:rPr>
              <a:t> 검정통계량이 </a:t>
            </a:r>
            <a:r>
              <a:rPr lang="ko-KR" altLang="en-US" dirty="0" err="1">
                <a:latin typeface="Ubuntu Condensed"/>
              </a:rPr>
              <a:t>카이제곱분포를</a:t>
            </a:r>
            <a:r>
              <a:rPr lang="ko-KR" altLang="en-US" dirty="0">
                <a:latin typeface="Ubuntu Condensed"/>
              </a:rPr>
              <a:t> 따른다면 </a:t>
            </a:r>
            <a:r>
              <a:rPr lang="ko-KR" altLang="en-US" dirty="0" err="1">
                <a:latin typeface="Ubuntu Condensed"/>
              </a:rPr>
              <a:t>카이제곱분포를</a:t>
            </a:r>
            <a:r>
              <a:rPr lang="ko-KR" altLang="en-US" dirty="0">
                <a:latin typeface="Ubuntu Condensed"/>
              </a:rPr>
              <a:t> 사용해서 가설검정 수행</a:t>
            </a:r>
          </a:p>
          <a:p>
            <a:r>
              <a:rPr lang="en-US" altLang="ko-KR" dirty="0">
                <a:latin typeface="Ubuntu Condensed"/>
              </a:rPr>
              <a:t>: </a:t>
            </a:r>
            <a:r>
              <a:rPr lang="ko-KR" altLang="en-US" dirty="0" err="1">
                <a:latin typeface="Ubuntu Condensed"/>
              </a:rPr>
              <a:t>귀무가설</a:t>
            </a:r>
            <a:r>
              <a:rPr lang="ko-KR" altLang="en-US" dirty="0">
                <a:latin typeface="Ubuntu Condensed"/>
              </a:rPr>
              <a:t> 하에서 검정통계량이 </a:t>
            </a:r>
            <a:r>
              <a:rPr lang="ko-KR" altLang="en-US" dirty="0" err="1">
                <a:latin typeface="Ubuntu Condensed"/>
              </a:rPr>
              <a:t>카이제곱분포를</a:t>
            </a:r>
            <a:r>
              <a:rPr lang="ko-KR" altLang="en-US" dirty="0">
                <a:latin typeface="Ubuntu Condensed"/>
              </a:rPr>
              <a:t> 따를 때</a:t>
            </a:r>
            <a:r>
              <a:rPr lang="en-US" altLang="ko-KR" dirty="0">
                <a:latin typeface="Ubuntu Condensed"/>
              </a:rPr>
              <a:t>,</a:t>
            </a:r>
          </a:p>
          <a:p>
            <a:r>
              <a:rPr lang="ko-KR" altLang="en-US" dirty="0">
                <a:latin typeface="Ubuntu Condensed"/>
              </a:rPr>
              <a:t>검정통계치가</a:t>
            </a:r>
          </a:p>
          <a:p>
            <a:r>
              <a:rPr lang="ko-KR" altLang="en-US" dirty="0">
                <a:latin typeface="Ubuntu Condensed"/>
              </a:rPr>
              <a:t>*</a:t>
            </a:r>
            <a:r>
              <a:rPr lang="ko-KR" altLang="en-US" dirty="0" err="1">
                <a:latin typeface="Ubuntu Condensed"/>
              </a:rPr>
              <a:t>카이제곱분포에서</a:t>
            </a:r>
            <a:r>
              <a:rPr lang="ko-KR" altLang="en-US" dirty="0">
                <a:latin typeface="Ubuntu Condensed"/>
              </a:rPr>
              <a:t> 일어나기 어려운 일이면 </a:t>
            </a:r>
            <a:r>
              <a:rPr lang="ko-KR" altLang="en-US" dirty="0" err="1">
                <a:latin typeface="Ubuntu Condensed"/>
              </a:rPr>
              <a:t>귀무가설</a:t>
            </a:r>
            <a:r>
              <a:rPr lang="ko-KR" altLang="en-US" dirty="0">
                <a:latin typeface="Ubuntu Condensed"/>
              </a:rPr>
              <a:t> 기각 </a:t>
            </a:r>
            <a:r>
              <a:rPr lang="en-US" altLang="ko-KR" dirty="0">
                <a:latin typeface="Ubuntu Condensed"/>
              </a:rPr>
              <a:t>(</a:t>
            </a:r>
            <a:r>
              <a:rPr lang="ko-KR" altLang="en-US" dirty="0" err="1">
                <a:latin typeface="Ubuntu Condensed"/>
              </a:rPr>
              <a:t>대립가설</a:t>
            </a:r>
            <a:r>
              <a:rPr lang="ko-KR" altLang="en-US" dirty="0">
                <a:latin typeface="Ubuntu Condensed"/>
              </a:rPr>
              <a:t> 채택</a:t>
            </a:r>
            <a:r>
              <a:rPr lang="en-US" altLang="ko-KR" dirty="0">
                <a:latin typeface="Ubuntu Condensed"/>
              </a:rPr>
              <a:t>)</a:t>
            </a:r>
          </a:p>
          <a:p>
            <a:r>
              <a:rPr lang="en-US" altLang="ko-KR" dirty="0">
                <a:latin typeface="Ubuntu Condensed"/>
              </a:rPr>
              <a:t>*</a:t>
            </a:r>
            <a:r>
              <a:rPr lang="ko-KR" altLang="en-US" dirty="0">
                <a:latin typeface="Ubuntu Condensed"/>
              </a:rPr>
              <a:t>충분히 일어날 수 있는 일이면 </a:t>
            </a:r>
            <a:r>
              <a:rPr lang="ko-KR" altLang="en-US" dirty="0" err="1">
                <a:latin typeface="Ubuntu Condensed"/>
              </a:rPr>
              <a:t>귀무가설</a:t>
            </a:r>
            <a:r>
              <a:rPr lang="ko-KR" altLang="en-US" dirty="0">
                <a:latin typeface="Ubuntu Condensed"/>
              </a:rPr>
              <a:t> 기각 </a:t>
            </a:r>
            <a:r>
              <a:rPr lang="en-US" altLang="ko-KR" dirty="0">
                <a:latin typeface="Ubuntu Condensed"/>
              </a:rPr>
              <a:t>X </a:t>
            </a:r>
          </a:p>
          <a:p>
            <a:r>
              <a:rPr lang="en-US" altLang="ko-KR" dirty="0">
                <a:latin typeface="Ubuntu Condensed"/>
              </a:rPr>
              <a:t>: </a:t>
            </a:r>
            <a:r>
              <a:rPr lang="ko-KR" altLang="en-US" dirty="0">
                <a:latin typeface="Ubuntu Condensed"/>
              </a:rPr>
              <a:t>이 때 일어날 법한 일인지</a:t>
            </a:r>
            <a:r>
              <a:rPr lang="en-US" altLang="ko-KR" dirty="0">
                <a:latin typeface="Ubuntu Condensed"/>
              </a:rPr>
              <a:t>, </a:t>
            </a:r>
            <a:r>
              <a:rPr lang="ko-KR" altLang="en-US" dirty="0">
                <a:latin typeface="Ubuntu Condensed"/>
              </a:rPr>
              <a:t>희귀한 경우인지의  판단 기준은 </a:t>
            </a:r>
            <a:r>
              <a:rPr lang="en-US" altLang="ko-KR" dirty="0">
                <a:latin typeface="Ubuntu Condensed"/>
              </a:rPr>
              <a:t>confidence level </a:t>
            </a:r>
            <a:r>
              <a:rPr lang="ko-KR" altLang="en-US" dirty="0">
                <a:latin typeface="Ubuntu Condensed"/>
              </a:rPr>
              <a:t>혹은 </a:t>
            </a:r>
            <a:r>
              <a:rPr lang="en-US" altLang="ko-KR" dirty="0">
                <a:latin typeface="Ubuntu Condensed"/>
              </a:rPr>
              <a:t>p value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3" y="1265208"/>
            <a:ext cx="5503703" cy="23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7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D41EB02-EBB4-4F6B-9B27-ABDC59D3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"/>
            <a:ext cx="9906000" cy="55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B1F9B5-1276-481E-85D3-0CF19ABBC557}"/>
              </a:ext>
            </a:extLst>
          </p:cNvPr>
          <p:cNvSpPr/>
          <p:nvPr/>
        </p:nvSpPr>
        <p:spPr>
          <a:xfrm>
            <a:off x="5787851" y="3496826"/>
            <a:ext cx="1266092" cy="27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80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9784" y="890898"/>
            <a:ext cx="812914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3. 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Chi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Square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P-Values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카이제곱검정으로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value를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얻게 됨 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value는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검정 결과가 얼마나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유의한가에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대한 지표)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카이제곱검정을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수행하고,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value를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얻기 위해 아래 두가지 정보가 필요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ㄱ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) 자유도(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Degrees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 of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freedom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 = 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- 1 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: 카테고리개수)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ㄴ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)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Alpha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level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7E41D9"/>
                </a:solidFill>
                <a:effectLst/>
                <a:latin typeface="+mn-ea"/>
                <a:ea typeface="+mn-ea"/>
              </a:rPr>
              <a:t>(α)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 =  0.05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0.01 (연구자에 의해 결정됨)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 </a:t>
            </a:r>
          </a:p>
        </p:txBody>
      </p:sp>
      <p:pic>
        <p:nvPicPr>
          <p:cNvPr id="2050" name="Picture 2" descr="https://t1.daumcdn.net/cfile/tistory/998B3C3E5D92D14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4" y="2542404"/>
            <a:ext cx="5715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5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1.daumcdn.net/cfile/tistory/99F43A365D92D6EB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8" y="1719743"/>
            <a:ext cx="4894597" cy="436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카이제곱 검정 - 제타위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85" y="2395056"/>
            <a:ext cx="4639112" cy="369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2682" y="830077"/>
            <a:ext cx="55819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 The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Chi-Square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카이제곱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분포는 감마 분포(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gamma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)의 특수한 형태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카이제곱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분포는 항상 오른쪽으로 치우침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자유도(k)가 클수록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카이제곱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분포는 정규분포에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유사해짐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93079" y="1337908"/>
            <a:ext cx="257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자유도</a:t>
            </a:r>
            <a:r>
              <a:rPr lang="en-US" altLang="ko-KR" dirty="0"/>
              <a:t>(k) = (</a:t>
            </a:r>
            <a:r>
              <a:rPr lang="ko-KR" altLang="en-US" dirty="0"/>
              <a:t>행</a:t>
            </a:r>
            <a:r>
              <a:rPr lang="en-US" altLang="ko-KR" dirty="0"/>
              <a:t>-1) * (</a:t>
            </a:r>
            <a:r>
              <a:rPr lang="ko-KR" altLang="en-US" dirty="0"/>
              <a:t>열</a:t>
            </a:r>
            <a:r>
              <a:rPr lang="en-US" altLang="ko-KR" dirty="0"/>
              <a:t>-1)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212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78116" y="156948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</a:t>
            </a:r>
            <a:r>
              <a:rPr lang="ko-KR" altLang="en-US" sz="1800" dirty="0">
                <a:solidFill>
                  <a:schemeClr val="dk1"/>
                </a:solidFill>
              </a:rPr>
              <a:t>김동현</a:t>
            </a:r>
            <a:endParaRPr sz="1800" dirty="0"/>
          </a:p>
        </p:txBody>
      </p:sp>
      <p:sp>
        <p:nvSpPr>
          <p:cNvPr id="31" name="Google Shape;31;p2"/>
          <p:cNvSpPr txBox="1"/>
          <p:nvPr/>
        </p:nvSpPr>
        <p:spPr>
          <a:xfrm>
            <a:off x="221845" y="640425"/>
            <a:ext cx="95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Chapter 1. 탐색적 데이터 분석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A71DD-D990-4E56-9E57-50C7C4AE0CDB}"/>
              </a:ext>
            </a:extLst>
          </p:cNvPr>
          <p:cNvSpPr txBox="1"/>
          <p:nvPr/>
        </p:nvSpPr>
        <p:spPr>
          <a:xfrm>
            <a:off x="0" y="1114072"/>
            <a:ext cx="9906000" cy="5863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3.9.3 </a:t>
            </a:r>
            <a:r>
              <a:rPr lang="ko-KR" altLang="en-US" sz="2000" b="1" dirty="0" err="1"/>
              <a:t>피셔의</a:t>
            </a:r>
            <a:r>
              <a:rPr lang="ko-KR" altLang="en-US" sz="2000" b="1" dirty="0"/>
              <a:t> 정확검정</a:t>
            </a:r>
            <a:endParaRPr lang="en-US" altLang="ko-KR" sz="20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카이 제곱 검정이 부정확한 경우에는 </a:t>
            </a:r>
            <a:r>
              <a:rPr lang="ko-KR" altLang="en-US" sz="1600" dirty="0" err="1"/>
              <a:t>피셔의</a:t>
            </a:r>
            <a:r>
              <a:rPr lang="ko-KR" altLang="en-US" sz="1600" dirty="0"/>
              <a:t> 정확 검정</a:t>
            </a:r>
            <a:r>
              <a:rPr lang="en-US" altLang="ko-KR" sz="1600" dirty="0"/>
              <a:t>Fisher’s Exact Test</a:t>
            </a:r>
            <a:r>
              <a:rPr lang="ko-KR" altLang="en-US" sz="1600" dirty="0"/>
              <a:t>을 사용한다</a:t>
            </a:r>
            <a:r>
              <a:rPr lang="en-US" altLang="ko-KR" sz="1800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기대빈도가 </a:t>
            </a:r>
            <a:r>
              <a:rPr lang="en-US" altLang="ko-KR" sz="1800" dirty="0"/>
              <a:t>5</a:t>
            </a:r>
            <a:r>
              <a:rPr lang="ko-KR" altLang="en-US" sz="1800" dirty="0"/>
              <a:t>보다 작은 셀이 전체의 </a:t>
            </a:r>
            <a:r>
              <a:rPr lang="en-US" altLang="ko-KR" sz="1800" dirty="0"/>
              <a:t>20% </a:t>
            </a:r>
            <a:r>
              <a:rPr lang="ko-KR" altLang="en-US" sz="1800" dirty="0"/>
              <a:t>이상인 경우에는 교차분석을 사용할 수 없다</a:t>
            </a:r>
            <a:r>
              <a:rPr lang="en-US" altLang="ko-KR" sz="1800" dirty="0"/>
              <a:t>. </a:t>
            </a:r>
            <a:r>
              <a:rPr lang="ko-KR" altLang="en-US" sz="1800" dirty="0"/>
              <a:t>이경우 </a:t>
            </a:r>
            <a:r>
              <a:rPr lang="ko-KR" altLang="en-US" sz="1800" dirty="0" err="1"/>
              <a:t>피셔의</a:t>
            </a:r>
            <a:r>
              <a:rPr lang="ko-KR" altLang="en-US" sz="1800" dirty="0"/>
              <a:t> 정확검정사용</a:t>
            </a:r>
            <a:endParaRPr lang="en-US" altLang="ko-KR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피셔의</a:t>
            </a:r>
            <a:r>
              <a:rPr lang="ko-KR" altLang="en-US" sz="1800" dirty="0"/>
              <a:t> 정확한 검정은 가능한 모든 경우의 수를 직접 따져서 가설을 검정하는 방법으로 </a:t>
            </a:r>
            <a:r>
              <a:rPr lang="ko-KR" altLang="en-US" sz="1800" dirty="0" err="1"/>
              <a:t>귀무가설과</a:t>
            </a:r>
            <a:r>
              <a:rPr lang="ko-KR" altLang="en-US" sz="1800" dirty="0"/>
              <a:t> 대립가설은 </a:t>
            </a:r>
            <a:r>
              <a:rPr lang="ko-KR" altLang="en-US" sz="1800" dirty="0" err="1"/>
              <a:t>카이제곱</a:t>
            </a:r>
            <a:r>
              <a:rPr lang="ko-KR" altLang="en-US" sz="1800" dirty="0"/>
              <a:t> 검정에서 와 같다</a:t>
            </a:r>
            <a:r>
              <a:rPr lang="en-US" altLang="ko-KR" sz="18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셀들의 </a:t>
            </a:r>
            <a:r>
              <a:rPr lang="en-US" altLang="ko-KR" sz="1800" dirty="0"/>
              <a:t>20%</a:t>
            </a:r>
            <a:r>
              <a:rPr lang="ko-KR" altLang="en-US" sz="1800" dirty="0"/>
              <a:t>를 초과하는 셀에서 기대빈도가 </a:t>
            </a:r>
            <a:r>
              <a:rPr lang="en-US" altLang="ko-KR" sz="1800" dirty="0"/>
              <a:t>5</a:t>
            </a:r>
            <a:r>
              <a:rPr lang="ko-KR" altLang="en-US" sz="1800" dirty="0"/>
              <a:t>미만이면 </a:t>
            </a:r>
            <a:r>
              <a:rPr lang="ko-KR" altLang="en-US" sz="1800" dirty="0" err="1"/>
              <a:t>피셔의</a:t>
            </a:r>
            <a:r>
              <a:rPr lang="ko-KR" altLang="en-US" sz="1800" dirty="0"/>
              <a:t> 정확검정사용</a:t>
            </a:r>
            <a:endParaRPr lang="en-US" altLang="ko-KR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두 변수가 관련성이 없다는 </a:t>
            </a:r>
            <a:r>
              <a:rPr lang="ko-KR" altLang="en-US" sz="1800" dirty="0" err="1"/>
              <a:t>귀무가설하에서</a:t>
            </a:r>
            <a:r>
              <a:rPr lang="ko-KR" altLang="en-US" sz="1800" dirty="0"/>
              <a:t> 셀에 들어갈 값이 실제 관측된 값보다 작거나 혹은 같은 경우가 나올 확률을 </a:t>
            </a:r>
            <a:r>
              <a:rPr lang="en-US" altLang="ko-KR" sz="1800" dirty="0"/>
              <a:t>(p-value)</a:t>
            </a:r>
            <a:r>
              <a:rPr lang="ko-KR" altLang="en-US" sz="1800" dirty="0"/>
              <a:t>구한다</a:t>
            </a:r>
            <a:r>
              <a:rPr lang="en-US" altLang="ko-KR" sz="1800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61486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78116" y="156948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</a:t>
            </a:r>
            <a:r>
              <a:rPr lang="ko-KR" altLang="en-US" sz="1800" dirty="0">
                <a:solidFill>
                  <a:schemeClr val="dk1"/>
                </a:solidFill>
              </a:rPr>
              <a:t>김동현</a:t>
            </a:r>
            <a:endParaRPr sz="1800" dirty="0"/>
          </a:p>
        </p:txBody>
      </p:sp>
      <p:sp>
        <p:nvSpPr>
          <p:cNvPr id="31" name="Google Shape;31;p2"/>
          <p:cNvSpPr txBox="1"/>
          <p:nvPr/>
        </p:nvSpPr>
        <p:spPr>
          <a:xfrm>
            <a:off x="221845" y="640425"/>
            <a:ext cx="95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dk1"/>
                </a:solidFill>
              </a:rPr>
              <a:t>Chapter</a:t>
            </a:r>
            <a:r>
              <a:rPr lang="ko-KR" sz="1800" b="1" dirty="0">
                <a:solidFill>
                  <a:schemeClr val="dk1"/>
                </a:solidFill>
              </a:rPr>
              <a:t> 1. 탐색적 데이터 분석</a:t>
            </a:r>
            <a:endParaRPr dirty="0"/>
          </a:p>
        </p:txBody>
      </p:sp>
      <p:sp>
        <p:nvSpPr>
          <p:cNvPr id="32" name="Google Shape;32;p2"/>
          <p:cNvSpPr/>
          <p:nvPr/>
        </p:nvSpPr>
        <p:spPr>
          <a:xfrm>
            <a:off x="-62262" y="930518"/>
            <a:ext cx="996826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800" dirty="0" err="1"/>
              <a:t>귀무가설</a:t>
            </a:r>
            <a:r>
              <a:rPr lang="en-US" altLang="ko-KR" sz="1800" dirty="0"/>
              <a:t> : </a:t>
            </a:r>
            <a:r>
              <a:rPr lang="ko-KR" altLang="en-US" sz="1800" dirty="0"/>
              <a:t>비타민</a:t>
            </a:r>
            <a:r>
              <a:rPr lang="en-US" altLang="ko-KR" sz="1800" dirty="0"/>
              <a:t> C</a:t>
            </a:r>
            <a:r>
              <a:rPr lang="ko-KR" altLang="en-US" sz="1800" dirty="0"/>
              <a:t>가 감기예방에 효과가 없다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대립가설 </a:t>
            </a:r>
            <a:r>
              <a:rPr lang="en-US" altLang="ko-KR" sz="1800" dirty="0"/>
              <a:t>:</a:t>
            </a:r>
            <a:r>
              <a:rPr lang="ko-KR" altLang="en-US" sz="1800" dirty="0"/>
              <a:t> 비타민 </a:t>
            </a:r>
            <a:r>
              <a:rPr lang="en-US" altLang="ko-KR" sz="1800" dirty="0"/>
              <a:t>C</a:t>
            </a:r>
            <a:r>
              <a:rPr lang="ko-KR" altLang="en-US" sz="1800" dirty="0"/>
              <a:t>가 감기예방에 효과가 있다</a:t>
            </a:r>
            <a:r>
              <a:rPr lang="en-US" altLang="ko-KR" sz="1800" dirty="0"/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7B05DF5-25A7-4940-87FF-426F40BDC18D}"/>
              </a:ext>
            </a:extLst>
          </p:cNvPr>
          <p:cNvGraphicFramePr>
            <a:graphicFrameLocks noGrp="1"/>
          </p:cNvGraphicFramePr>
          <p:nvPr/>
        </p:nvGraphicFramePr>
        <p:xfrm>
          <a:off x="278116" y="2195462"/>
          <a:ext cx="660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2406856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69824156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545638667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621763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감기에 안 걸림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감기에 걸림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비타민 </a:t>
                      </a:r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8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14123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FFAB2386-823F-4344-ABAA-FDB12AABB6BD}"/>
              </a:ext>
            </a:extLst>
          </p:cNvPr>
          <p:cNvGraphicFramePr>
            <a:graphicFrameLocks noGrp="1"/>
          </p:cNvGraphicFramePr>
          <p:nvPr/>
        </p:nvGraphicFramePr>
        <p:xfrm>
          <a:off x="278116" y="4252532"/>
          <a:ext cx="660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2406856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69824156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545638667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621763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감기에 안 걸림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감기에 걸림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비타민 </a:t>
                      </a:r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a+b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c+d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8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a+c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b+d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A+b+c+d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14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589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78116" y="156948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</a:t>
            </a:r>
            <a:r>
              <a:rPr lang="ko-KR" altLang="en-US" sz="1800" dirty="0">
                <a:solidFill>
                  <a:schemeClr val="dk1"/>
                </a:solidFill>
              </a:rPr>
              <a:t>김동현</a:t>
            </a:r>
            <a:endParaRPr sz="1800" dirty="0"/>
          </a:p>
        </p:txBody>
      </p:sp>
      <p:sp>
        <p:nvSpPr>
          <p:cNvPr id="31" name="Google Shape;31;p2"/>
          <p:cNvSpPr txBox="1"/>
          <p:nvPr/>
        </p:nvSpPr>
        <p:spPr>
          <a:xfrm>
            <a:off x="221845" y="640425"/>
            <a:ext cx="95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Chapter 1. 탐색적 데이터 분석</a:t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-62262" y="930518"/>
            <a:ext cx="996826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</a:pPr>
            <a:endParaRPr lang="en-US" altLang="ko-KR" sz="1800" dirty="0"/>
          </a:p>
          <a:p>
            <a:pPr lvl="1"/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8E3CB7-FDA0-4123-A3C4-F0102D986C1D}"/>
                  </a:ext>
                </a:extLst>
              </p:cNvPr>
              <p:cNvSpPr txBox="1"/>
              <p:nvPr/>
            </p:nvSpPr>
            <p:spPr>
              <a:xfrm>
                <a:off x="-435428" y="5251297"/>
                <a:ext cx="3398022" cy="522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ko-KR" altLang="en-US" i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e>
                            </m:d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ko-KR" alt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ko-KR" altLang="en-US" i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=0.005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8E3CB7-FDA0-4123-A3C4-F0102D986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28" y="5251297"/>
                <a:ext cx="3398022" cy="522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AAD35B-AEB2-46CA-9B43-CBB30D004B54}"/>
                  </a:ext>
                </a:extLst>
              </p:cNvPr>
              <p:cNvSpPr txBox="1"/>
              <p:nvPr/>
            </p:nvSpPr>
            <p:spPr>
              <a:xfrm>
                <a:off x="-435428" y="3336259"/>
                <a:ext cx="3398022" cy="522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ko-KR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d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ko-KR" altLang="en-US" i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372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AAD35B-AEB2-46CA-9B43-CBB30D00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28" y="3336259"/>
                <a:ext cx="3398022" cy="522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8A541A-0DDD-49C0-8200-5D3F10B39D0E}"/>
                  </a:ext>
                </a:extLst>
              </p:cNvPr>
              <p:cNvSpPr txBox="1"/>
              <p:nvPr/>
            </p:nvSpPr>
            <p:spPr>
              <a:xfrm>
                <a:off x="-435428" y="3974605"/>
                <a:ext cx="3398022" cy="522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ko-KR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ko-KR" altLang="en-US" i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244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8A541A-0DDD-49C0-8200-5D3F10B3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28" y="3974605"/>
                <a:ext cx="3398022" cy="522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A84CA0-8562-47EC-A237-4FBD72E1C3C9}"/>
                  </a:ext>
                </a:extLst>
              </p:cNvPr>
              <p:cNvSpPr txBox="1"/>
              <p:nvPr/>
            </p:nvSpPr>
            <p:spPr>
              <a:xfrm>
                <a:off x="-435428" y="2697913"/>
                <a:ext cx="3398022" cy="522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ko-KR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d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ko-KR" altLang="en-US" i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244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A84CA0-8562-47EC-A237-4FBD72E1C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28" y="2697913"/>
                <a:ext cx="3398022" cy="522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E9C7AF-B7A6-4877-81DB-3761348ECCF4}"/>
                  </a:ext>
                </a:extLst>
              </p:cNvPr>
              <p:cNvSpPr txBox="1"/>
              <p:nvPr/>
            </p:nvSpPr>
            <p:spPr>
              <a:xfrm>
                <a:off x="-435428" y="4612951"/>
                <a:ext cx="3398022" cy="522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ko-KR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ko-KR" altLang="en-US" i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=0.0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E9C7AF-B7A6-4877-81DB-3761348EC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28" y="4612951"/>
                <a:ext cx="3398022" cy="522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A9136C-36BB-4C95-AA8B-3D543468F110}"/>
                  </a:ext>
                </a:extLst>
              </p:cNvPr>
              <p:cNvSpPr txBox="1"/>
              <p:nvPr/>
            </p:nvSpPr>
            <p:spPr>
              <a:xfrm>
                <a:off x="-435428" y="2062790"/>
                <a:ext cx="3398022" cy="522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ko-KR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ko-KR" altLang="en-US" i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065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A9136C-36BB-4C95-AA8B-3D543468F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28" y="2062790"/>
                <a:ext cx="3398022" cy="522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D232DA-0FAB-4DBE-A068-E3A6E4A6A787}"/>
                  </a:ext>
                </a:extLst>
              </p:cNvPr>
              <p:cNvSpPr txBox="1"/>
              <p:nvPr/>
            </p:nvSpPr>
            <p:spPr>
              <a:xfrm>
                <a:off x="-435428" y="1419766"/>
                <a:ext cx="3398022" cy="522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ko-KR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ko-KR" altLang="en-US" i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005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D232DA-0FAB-4DBE-A068-E3A6E4A6A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28" y="1419766"/>
                <a:ext cx="3398022" cy="5226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AAC43E-D6D8-4BA3-8E08-5016962C7F35}"/>
              </a:ext>
            </a:extLst>
          </p:cNvPr>
          <p:cNvSpPr txBox="1"/>
          <p:nvPr/>
        </p:nvSpPr>
        <p:spPr>
          <a:xfrm>
            <a:off x="3394553" y="1363249"/>
            <a:ext cx="6511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P(X = 4) = 0.005</a:t>
            </a:r>
          </a:p>
          <a:p>
            <a:r>
              <a:rPr lang="en-US" altLang="ko-KR" sz="2000" dirty="0"/>
              <a:t>P(X = 5) = 0.065</a:t>
            </a:r>
          </a:p>
          <a:p>
            <a:r>
              <a:rPr lang="en-US" altLang="ko-KR" sz="2000" dirty="0"/>
              <a:t>P(X = 6) = 0.244</a:t>
            </a:r>
          </a:p>
          <a:p>
            <a:r>
              <a:rPr lang="en-US" altLang="ko-KR" sz="2000" dirty="0"/>
              <a:t>P(X = 7) = 0.372</a:t>
            </a:r>
          </a:p>
          <a:p>
            <a:r>
              <a:rPr lang="en-US" altLang="ko-KR" sz="2000" dirty="0"/>
              <a:t>P(X = 8) = 0.244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P(X = 9) = 0.065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P(X = 10) = 0.005</a:t>
            </a: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P-value = P(X &gt;= 9) = 0.07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비타민 </a:t>
            </a:r>
            <a:r>
              <a:rPr lang="en-US" altLang="ko-KR" sz="2000" dirty="0">
                <a:solidFill>
                  <a:schemeClr val="tx1"/>
                </a:solidFill>
              </a:rPr>
              <a:t>C </a:t>
            </a:r>
            <a:r>
              <a:rPr lang="ko-KR" altLang="en-US" sz="2000" dirty="0">
                <a:solidFill>
                  <a:schemeClr val="tx1"/>
                </a:solidFill>
              </a:rPr>
              <a:t>복용이 감기예방에 효과가 있다고 볼 수 없다</a:t>
            </a:r>
            <a:r>
              <a:rPr lang="en-US" altLang="ko-KR" sz="2000" dirty="0">
                <a:solidFill>
                  <a:schemeClr val="tx1"/>
                </a:solidFill>
              </a:rPr>
              <a:t>.(p=0.14)</a:t>
            </a:r>
          </a:p>
        </p:txBody>
      </p:sp>
    </p:spTree>
    <p:extLst>
      <p:ext uri="{BB962C8B-B14F-4D97-AF65-F5344CB8AC3E}">
        <p14:creationId xmlns:p14="http://schemas.microsoft.com/office/powerpoint/2010/main" val="3110518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fdcfe9825_0_11"/>
          <p:cNvSpPr txBox="1"/>
          <p:nvPr/>
        </p:nvSpPr>
        <p:spPr>
          <a:xfrm>
            <a:off x="8447080" y="806247"/>
            <a:ext cx="431194" cy="24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348" tIns="30164" rIns="60348" bIns="30164" anchor="ctr" anchorCtr="0">
            <a:noAutofit/>
          </a:bodyPr>
          <a:lstStyle/>
          <a:p>
            <a:pPr algn="r"/>
            <a:fld id="{00000000-1234-1234-1234-123412341234}" type="slidenum">
              <a:rPr lang="en-US" altLang="ko-KR" sz="1056" b="1">
                <a:solidFill>
                  <a:srgbClr val="7F7F7F"/>
                </a:solidFill>
              </a:rPr>
              <a:pPr algn="r"/>
              <a:t>25</a:t>
            </a:fld>
            <a:endParaRPr sz="1056" b="1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030DB2-187F-4C28-8126-64782055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3" y="2654030"/>
            <a:ext cx="3938569" cy="3040967"/>
          </a:xfrm>
          <a:prstGeom prst="rect">
            <a:avLst/>
          </a:prstGeom>
        </p:spPr>
      </p:pic>
      <p:sp>
        <p:nvSpPr>
          <p:cNvPr id="49" name="Google Shape;38;g7fdcfe9825_0_1">
            <a:extLst>
              <a:ext uri="{FF2B5EF4-FFF2-40B4-BE49-F238E27FC236}">
                <a16:creationId xmlns:a16="http://schemas.microsoft.com/office/drawing/2014/main" id="{ADE2DEE4-0EF9-4F98-8561-A313DFA039D9}"/>
              </a:ext>
            </a:extLst>
          </p:cNvPr>
          <p:cNvSpPr txBox="1"/>
          <p:nvPr/>
        </p:nvSpPr>
        <p:spPr>
          <a:xfrm>
            <a:off x="1108944" y="791800"/>
            <a:ext cx="4262434" cy="3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r>
              <a:rPr lang="en-US" altLang="ko-KR" sz="1138" b="1" dirty="0">
                <a:solidFill>
                  <a:schemeClr val="dk1"/>
                </a:solidFill>
              </a:rPr>
              <a:t>3.9.4 </a:t>
            </a:r>
            <a:r>
              <a:rPr lang="ko-KR" altLang="en-US" sz="1138" b="1" dirty="0">
                <a:solidFill>
                  <a:schemeClr val="dk1"/>
                </a:solidFill>
              </a:rPr>
              <a:t>데이터 과학과의 관련성</a:t>
            </a:r>
            <a:endParaRPr sz="1138" dirty="0"/>
          </a:p>
        </p:txBody>
      </p:sp>
      <p:sp>
        <p:nvSpPr>
          <p:cNvPr id="51" name="Google Shape;38;g7fdcfe9825_0_1">
            <a:extLst>
              <a:ext uri="{FF2B5EF4-FFF2-40B4-BE49-F238E27FC236}">
                <a16:creationId xmlns:a16="http://schemas.microsoft.com/office/drawing/2014/main" id="{A214E0A4-75F5-4FE2-A022-9599BD6F3686}"/>
              </a:ext>
            </a:extLst>
          </p:cNvPr>
          <p:cNvSpPr txBox="1"/>
          <p:nvPr/>
        </p:nvSpPr>
        <p:spPr>
          <a:xfrm>
            <a:off x="6459855" y="791800"/>
            <a:ext cx="1987226" cy="24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pPr lvl="0"/>
            <a:r>
              <a:rPr lang="ko-KR" altLang="ko-KR" sz="1138" dirty="0">
                <a:solidFill>
                  <a:schemeClr val="dk1"/>
                </a:solidFill>
              </a:rPr>
              <a:t>발표자: </a:t>
            </a:r>
            <a:r>
              <a:rPr lang="ko-KR" altLang="en-US" sz="1138" dirty="0">
                <a:solidFill>
                  <a:schemeClr val="dk1"/>
                </a:solidFill>
              </a:rPr>
              <a:t>현동엽</a:t>
            </a:r>
            <a:endParaRPr sz="1138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ABB8051-1E1C-4B2C-8B35-4B8E5DD37688}"/>
              </a:ext>
            </a:extLst>
          </p:cNvPr>
          <p:cNvGraphicFramePr>
            <a:graphicFrameLocks noGrp="1"/>
          </p:cNvGraphicFramePr>
          <p:nvPr/>
        </p:nvGraphicFramePr>
        <p:xfrm>
          <a:off x="289223" y="1227667"/>
          <a:ext cx="3959931" cy="1318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963">
                  <a:extLst>
                    <a:ext uri="{9D8B030D-6E8A-4147-A177-3AD203B41FA5}">
                      <a16:colId xmlns:a16="http://schemas.microsoft.com/office/drawing/2014/main" val="2665687151"/>
                    </a:ext>
                  </a:extLst>
                </a:gridCol>
                <a:gridCol w="1989162">
                  <a:extLst>
                    <a:ext uri="{9D8B030D-6E8A-4147-A177-3AD203B41FA5}">
                      <a16:colId xmlns:a16="http://schemas.microsoft.com/office/drawing/2014/main" val="3524699659"/>
                    </a:ext>
                  </a:extLst>
                </a:gridCol>
                <a:gridCol w="1068806">
                  <a:extLst>
                    <a:ext uri="{9D8B030D-6E8A-4147-A177-3AD203B41FA5}">
                      <a16:colId xmlns:a16="http://schemas.microsoft.com/office/drawing/2014/main" val="958347005"/>
                    </a:ext>
                  </a:extLst>
                </a:gridCol>
              </a:tblGrid>
              <a:tr h="444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광고종류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지속 이용 사용자수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이탈 수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577847656"/>
                  </a:ext>
                </a:extLst>
              </a:tr>
              <a:tr h="436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40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165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965938240"/>
                  </a:ext>
                </a:extLst>
              </a:tr>
              <a:tr h="436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62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228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7584657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395FA41-AC8A-4D00-9034-6AD49221D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156" y="2654030"/>
            <a:ext cx="5611844" cy="1829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BE0EA9-1A50-4A8A-A5AA-66F1AE85E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228" y="4549630"/>
            <a:ext cx="5513772" cy="9904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4CC93B-5A2F-4B0A-B6B3-47EABCAF6DA1}"/>
              </a:ext>
            </a:extLst>
          </p:cNvPr>
          <p:cNvSpPr/>
          <p:nvPr/>
        </p:nvSpPr>
        <p:spPr>
          <a:xfrm>
            <a:off x="4493079" y="1227667"/>
            <a:ext cx="5280251" cy="1318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2172" indent="-232172">
              <a:buFont typeface="Arial" panose="020B0604020202020204" pitchFamily="34" charset="0"/>
              <a:buChar char="•"/>
            </a:pPr>
            <a:r>
              <a:rPr lang="en-US" altLang="ko-KR" sz="1138" dirty="0"/>
              <a:t>A,B</a:t>
            </a:r>
            <a:r>
              <a:rPr lang="ko-KR" altLang="en-US" sz="1138" dirty="0"/>
              <a:t>를 그래프를 통해 직관적으로 비교할 수 있음</a:t>
            </a:r>
            <a:endParaRPr lang="en-US" altLang="ko-KR" sz="1138" dirty="0"/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en-US" altLang="ko-KR" sz="1138" dirty="0" err="1"/>
              <a:t>scipy</a:t>
            </a:r>
            <a:r>
              <a:rPr lang="en-US" altLang="ko-KR" sz="1138" dirty="0"/>
              <a:t> </a:t>
            </a:r>
            <a:r>
              <a:rPr lang="ko-KR" altLang="en-US" sz="1138" dirty="0"/>
              <a:t>패키지를 통해 </a:t>
            </a:r>
            <a:r>
              <a:rPr lang="ko-KR" altLang="en-US" sz="1138" dirty="0" err="1"/>
              <a:t>카이제곱검정</a:t>
            </a:r>
            <a:r>
              <a:rPr lang="ko-KR" altLang="en-US" sz="1138" dirty="0"/>
              <a:t>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FD257-25C9-4FB5-8268-79408979CAD6}"/>
              </a:ext>
            </a:extLst>
          </p:cNvPr>
          <p:cNvSpPr txBox="1"/>
          <p:nvPr/>
        </p:nvSpPr>
        <p:spPr>
          <a:xfrm>
            <a:off x="4392227" y="5621036"/>
            <a:ext cx="5123698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38" dirty="0" err="1"/>
              <a:t>귀무가설</a:t>
            </a:r>
            <a:r>
              <a:rPr lang="ko-KR" altLang="en-US" sz="1138" dirty="0"/>
              <a:t> </a:t>
            </a:r>
            <a:r>
              <a:rPr lang="en-US" altLang="ko-KR" sz="1138" dirty="0"/>
              <a:t>: A</a:t>
            </a:r>
            <a:r>
              <a:rPr lang="ko-KR" altLang="en-US" sz="1138" dirty="0"/>
              <a:t>와</a:t>
            </a:r>
            <a:r>
              <a:rPr lang="en-US" altLang="ko-KR" sz="1138" dirty="0"/>
              <a:t>B</a:t>
            </a:r>
            <a:r>
              <a:rPr lang="ko-KR" altLang="en-US" sz="1138" dirty="0"/>
              <a:t>의 전환율은 다르지 않다</a:t>
            </a:r>
            <a:r>
              <a:rPr lang="en-US" altLang="ko-KR" sz="1138" dirty="0"/>
              <a:t>.</a:t>
            </a:r>
            <a:endParaRPr lang="ko-KR" altLang="en-US" sz="1138" dirty="0"/>
          </a:p>
        </p:txBody>
      </p:sp>
    </p:spTree>
    <p:extLst>
      <p:ext uri="{BB962C8B-B14F-4D97-AF65-F5344CB8AC3E}">
        <p14:creationId xmlns:p14="http://schemas.microsoft.com/office/powerpoint/2010/main" val="89830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7fdcfe9825_0_1"/>
          <p:cNvSpPr txBox="1"/>
          <p:nvPr/>
        </p:nvSpPr>
        <p:spPr>
          <a:xfrm>
            <a:off x="1108944" y="791800"/>
            <a:ext cx="4262434" cy="3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r>
              <a:rPr lang="en-US" altLang="ko-KR" sz="1138" b="1" dirty="0">
                <a:solidFill>
                  <a:schemeClr val="dk1"/>
                </a:solidFill>
              </a:rPr>
              <a:t>3.9.4 </a:t>
            </a:r>
            <a:r>
              <a:rPr lang="ko-KR" altLang="en-US" sz="1138" b="1" dirty="0">
                <a:solidFill>
                  <a:schemeClr val="dk1"/>
                </a:solidFill>
              </a:rPr>
              <a:t>데이터 과학과의 관련성</a:t>
            </a:r>
            <a:endParaRPr sz="1138" dirty="0"/>
          </a:p>
        </p:txBody>
      </p:sp>
      <p:sp>
        <p:nvSpPr>
          <p:cNvPr id="39" name="Google Shape;39;g7fdcfe9825_0_1"/>
          <p:cNvSpPr txBox="1"/>
          <p:nvPr/>
        </p:nvSpPr>
        <p:spPr>
          <a:xfrm>
            <a:off x="8447080" y="806247"/>
            <a:ext cx="431194" cy="24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348" tIns="30164" rIns="60348" bIns="30164" anchor="ctr" anchorCtr="0">
            <a:noAutofit/>
          </a:bodyPr>
          <a:lstStyle/>
          <a:p>
            <a:pPr algn="r"/>
            <a:fld id="{00000000-1234-1234-1234-123412341234}" type="slidenum">
              <a:rPr lang="en-US" altLang="ko-KR" sz="1056" b="1">
                <a:solidFill>
                  <a:srgbClr val="7F7F7F"/>
                </a:solidFill>
              </a:rPr>
              <a:pPr algn="r"/>
              <a:t>26</a:t>
            </a:fld>
            <a:endParaRPr sz="1056" b="1" dirty="0">
              <a:solidFill>
                <a:srgbClr val="7F7F7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3E697B-FC42-4D98-9581-3A3D6BE7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" y="2158874"/>
            <a:ext cx="5396356" cy="921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A2653-86BD-4C23-A9D0-090C0AB62174}"/>
              </a:ext>
            </a:extLst>
          </p:cNvPr>
          <p:cNvSpPr txBox="1"/>
          <p:nvPr/>
        </p:nvSpPr>
        <p:spPr>
          <a:xfrm>
            <a:off x="363220" y="1336357"/>
            <a:ext cx="3615690" cy="5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38" dirty="0" err="1"/>
              <a:t>머신러닝에서</a:t>
            </a:r>
            <a:r>
              <a:rPr lang="ko-KR" altLang="en-US" sz="1138" dirty="0"/>
              <a:t> </a:t>
            </a:r>
            <a:r>
              <a:rPr lang="ko-KR" altLang="en-US" sz="1138" dirty="0" err="1"/>
              <a:t>카이제곱검정을</a:t>
            </a:r>
            <a:r>
              <a:rPr lang="ko-KR" altLang="en-US" sz="1138" dirty="0"/>
              <a:t> 활용한 </a:t>
            </a:r>
            <a:endParaRPr lang="en-US" altLang="ko-KR" sz="1138" dirty="0"/>
          </a:p>
          <a:p>
            <a:pPr>
              <a:lnSpc>
                <a:spcPct val="150000"/>
              </a:lnSpc>
            </a:pPr>
            <a:r>
              <a:rPr lang="ko-KR" altLang="en-US" sz="1138" dirty="0"/>
              <a:t>단일변수 선택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E8FC3E-0F4F-43CB-BBE7-C52826964A11}"/>
              </a:ext>
            </a:extLst>
          </p:cNvPr>
          <p:cNvSpPr txBox="1"/>
          <p:nvPr/>
        </p:nvSpPr>
        <p:spPr>
          <a:xfrm>
            <a:off x="407428" y="3157818"/>
            <a:ext cx="5299711" cy="32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38" dirty="0">
                <a:sym typeface="Wingdings" panose="05000000000000000000" pitchFamily="2" charset="2"/>
              </a:rPr>
              <a:t> </a:t>
            </a:r>
            <a:r>
              <a:rPr lang="ko-KR" altLang="en-US" sz="1138" dirty="0">
                <a:sym typeface="Wingdings" panose="05000000000000000000" pitchFamily="2" charset="2"/>
              </a:rPr>
              <a:t>단일 변수 성능이 높은 특징만 모았더라도</a:t>
            </a:r>
            <a:r>
              <a:rPr lang="en-US" altLang="ko-KR" sz="1138" dirty="0">
                <a:sym typeface="Wingdings" panose="05000000000000000000" pitchFamily="2" charset="2"/>
              </a:rPr>
              <a:t>, </a:t>
            </a:r>
            <a:r>
              <a:rPr lang="ko-KR" altLang="en-US" sz="1138" dirty="0">
                <a:sym typeface="Wingdings" panose="05000000000000000000" pitchFamily="2" charset="2"/>
              </a:rPr>
              <a:t>전체 성능이 향상된다는 보장 없음</a:t>
            </a:r>
            <a:endParaRPr lang="ko-KR" altLang="en-US" sz="1138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A411B20-C8A8-49DA-8973-EA2856088841}"/>
              </a:ext>
            </a:extLst>
          </p:cNvPr>
          <p:cNvSpPr/>
          <p:nvPr/>
        </p:nvSpPr>
        <p:spPr>
          <a:xfrm>
            <a:off x="1108944" y="3980574"/>
            <a:ext cx="7820667" cy="1596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2172" indent="-23217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38" dirty="0" err="1">
                <a:solidFill>
                  <a:schemeClr val="bg1"/>
                </a:solidFill>
              </a:rPr>
              <a:t>카이제곱검정이나</a:t>
            </a:r>
            <a:r>
              <a:rPr lang="ko-KR" altLang="en-US" sz="1138" dirty="0">
                <a:solidFill>
                  <a:schemeClr val="bg1"/>
                </a:solidFill>
              </a:rPr>
              <a:t> </a:t>
            </a:r>
            <a:r>
              <a:rPr lang="ko-KR" altLang="en-US" sz="1138" dirty="0" err="1">
                <a:solidFill>
                  <a:schemeClr val="bg1"/>
                </a:solidFill>
              </a:rPr>
              <a:t>피셔의</a:t>
            </a:r>
            <a:r>
              <a:rPr lang="ko-KR" altLang="en-US" sz="1138" dirty="0">
                <a:solidFill>
                  <a:schemeClr val="bg1"/>
                </a:solidFill>
              </a:rPr>
              <a:t> 정확검정은 최적의 처리 방법을 찾아야하는 데이터 과학에서 적합한 방법은 아님</a:t>
            </a:r>
            <a:endParaRPr lang="en-US" altLang="ko-KR" sz="1138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38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138" dirty="0" err="1">
                <a:solidFill>
                  <a:schemeClr val="bg1"/>
                </a:solidFill>
                <a:sym typeface="Wingdings" panose="05000000000000000000" pitchFamily="2" charset="2"/>
              </a:rPr>
              <a:t>멀티암드</a:t>
            </a:r>
            <a:r>
              <a:rPr lang="ko-KR" altLang="en-US" sz="1138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38" dirty="0" err="1">
                <a:solidFill>
                  <a:schemeClr val="bg1"/>
                </a:solidFill>
                <a:sym typeface="Wingdings" panose="05000000000000000000" pitchFamily="2" charset="2"/>
              </a:rPr>
              <a:t>밴딧</a:t>
            </a:r>
            <a:r>
              <a:rPr lang="ko-KR" altLang="en-US" sz="1138" dirty="0">
                <a:solidFill>
                  <a:schemeClr val="bg1"/>
                </a:solidFill>
                <a:sym typeface="Wingdings" panose="05000000000000000000" pitchFamily="2" charset="2"/>
              </a:rPr>
              <a:t> 방법을 사용</a:t>
            </a:r>
            <a:endParaRPr lang="en-US" altLang="ko-KR" sz="1138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endParaRPr lang="ko-KR" altLang="en-US" sz="1138" b="1" dirty="0">
              <a:solidFill>
                <a:schemeClr val="bg1"/>
              </a:solidFill>
            </a:endParaRPr>
          </a:p>
        </p:txBody>
      </p:sp>
      <p:sp>
        <p:nvSpPr>
          <p:cNvPr id="26" name="Google Shape;66;g7fdcfe9825_0_21">
            <a:extLst>
              <a:ext uri="{FF2B5EF4-FFF2-40B4-BE49-F238E27FC236}">
                <a16:creationId xmlns:a16="http://schemas.microsoft.com/office/drawing/2014/main" id="{697946BD-8DC4-459B-8E95-01FFFB6182C2}"/>
              </a:ext>
            </a:extLst>
          </p:cNvPr>
          <p:cNvSpPr txBox="1"/>
          <p:nvPr/>
        </p:nvSpPr>
        <p:spPr>
          <a:xfrm>
            <a:off x="2760103" y="5693385"/>
            <a:ext cx="4385794" cy="74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37131" rIns="74283" bIns="37131" anchor="t" anchorCtr="0">
            <a:noAutofit/>
          </a:bodyPr>
          <a:lstStyle/>
          <a:p>
            <a:pPr algn="ctr"/>
            <a:r>
              <a:rPr lang="ko-KR" altLang="en-US" sz="1950" dirty="0">
                <a:solidFill>
                  <a:schemeClr val="dk1"/>
                </a:solidFill>
              </a:rPr>
              <a:t>감사합니다</a:t>
            </a:r>
            <a:r>
              <a:rPr lang="en-US" altLang="ko-KR" sz="1950" dirty="0">
                <a:solidFill>
                  <a:schemeClr val="dk1"/>
                </a:solidFill>
              </a:rPr>
              <a:t>!</a:t>
            </a:r>
            <a:endParaRPr sz="195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95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B4E01D-364A-43F3-BB03-6ADAA4B8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"/>
            <a:ext cx="9861062" cy="554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4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D24AC6F-56B5-42BD-AB19-9139D0E1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8807"/>
            <a:ext cx="9797980" cy="55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8EAAF522-81BC-42A0-A40D-9A1F8378D428}"/>
              </a:ext>
            </a:extLst>
          </p:cNvPr>
          <p:cNvSpPr/>
          <p:nvPr/>
        </p:nvSpPr>
        <p:spPr>
          <a:xfrm>
            <a:off x="5868238" y="2110155"/>
            <a:ext cx="2903974" cy="3577213"/>
          </a:xfrm>
          <a:prstGeom prst="mathMultiply">
            <a:avLst>
              <a:gd name="adj1" fmla="val 1037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7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/>
        </p:nvSpPr>
        <p:spPr>
          <a:xfrm>
            <a:off x="9253406" y="200997"/>
            <a:ext cx="530727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300" b="1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300" b="1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59263" y="165464"/>
            <a:ext cx="8910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데이터 과학을 위한 통계  - 발표자: 송지영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</a:endParaRPr>
          </a:p>
          <a:p>
            <a:pPr lvl="0"/>
            <a:r>
              <a:rPr lang="en-US" altLang="ko-KR" sz="1800" b="1" dirty="0"/>
              <a:t>3.8.1 F</a:t>
            </a:r>
            <a:r>
              <a:rPr lang="ko-KR" altLang="en-US" sz="1800" b="1" dirty="0"/>
              <a:t>통계량</a:t>
            </a:r>
            <a:endParaRPr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1BCF9-F2A0-49F0-8268-82AA211E0DEA}"/>
              </a:ext>
            </a:extLst>
          </p:cNvPr>
          <p:cNvSpPr txBox="1"/>
          <p:nvPr/>
        </p:nvSpPr>
        <p:spPr>
          <a:xfrm>
            <a:off x="352253" y="1019545"/>
            <a:ext cx="486062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책 </a:t>
            </a:r>
            <a:r>
              <a:rPr lang="en-US" altLang="ko-KR" dirty="0"/>
              <a:t>: </a:t>
            </a:r>
            <a:r>
              <a:rPr lang="ko-KR" altLang="en-US" dirty="0" err="1"/>
              <a:t>잔차</a:t>
            </a:r>
            <a:r>
              <a:rPr lang="ko-KR" altLang="en-US" dirty="0"/>
              <a:t> 오차로 인한 분산과 그룹 평균의 분산에 대한 비율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400" b="1" dirty="0"/>
              <a:t>여러 표본 집단의 차이 연구</a:t>
            </a:r>
            <a:endParaRPr lang="en-US" altLang="ko-KR" sz="2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대조군 </a:t>
            </a:r>
            <a:r>
              <a:rPr lang="en-US" altLang="ko-KR" sz="1100" dirty="0"/>
              <a:t>1</a:t>
            </a:r>
            <a:r>
              <a:rPr lang="ko-KR" altLang="en-US" sz="1100" dirty="0"/>
              <a:t>그룹 </a:t>
            </a:r>
            <a:r>
              <a:rPr lang="en-US" altLang="ko-KR" sz="11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accent4">
                    <a:lumMod val="75000"/>
                  </a:schemeClr>
                </a:solidFill>
              </a:rPr>
              <a:t>노란색</a:t>
            </a:r>
            <a:r>
              <a:rPr lang="en-US" altLang="ko-KR" sz="11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sz="1100" dirty="0"/>
              <a:t>음식 </a:t>
            </a:r>
            <a:r>
              <a:rPr lang="en-US" altLang="ko-KR" sz="1100" dirty="0"/>
              <a:t>A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먹는 집단 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</a:rPr>
              <a:t>파란색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/>
              <a:t>음식 </a:t>
            </a:r>
            <a:r>
              <a:rPr lang="en-US" altLang="ko-KR" sz="1100" dirty="0"/>
              <a:t>B</a:t>
            </a:r>
            <a:r>
              <a:rPr lang="ko-KR" altLang="en-US" sz="1100" dirty="0"/>
              <a:t>를 먹는 집단 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빨간색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76D8A8-A1C8-4636-84CE-B1A15AE93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7" y="2115895"/>
            <a:ext cx="5226818" cy="36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711A10-4DF4-497D-9092-7EDB7736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985" y="812220"/>
            <a:ext cx="4180752" cy="52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6E79BC-C677-4AF8-B9F1-311087CC0385}"/>
              </a:ext>
            </a:extLst>
          </p:cNvPr>
          <p:cNvSpPr txBox="1"/>
          <p:nvPr/>
        </p:nvSpPr>
        <p:spPr>
          <a:xfrm>
            <a:off x="3074794" y="5618965"/>
            <a:ext cx="68312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			</a:t>
            </a:r>
            <a:r>
              <a:rPr lang="ko-KR" altLang="en-US" dirty="0"/>
              <a:t>표본집단 </a:t>
            </a:r>
            <a:r>
              <a:rPr lang="en-US" altLang="ko-KR" dirty="0"/>
              <a:t>: 3 </a:t>
            </a:r>
            <a:r>
              <a:rPr lang="ko-KR" altLang="en-US" dirty="0"/>
              <a:t>그룹</a:t>
            </a:r>
            <a:endParaRPr lang="en-US" altLang="ko-KR" dirty="0"/>
          </a:p>
          <a:p>
            <a:r>
              <a:rPr lang="ko-KR" altLang="en-US" dirty="0"/>
              <a:t> </a:t>
            </a:r>
            <a:endParaRPr lang="en-US" altLang="ko-KR" dirty="0"/>
          </a:p>
          <a:p>
            <a:r>
              <a:rPr lang="ko-KR" altLang="en-US" sz="1100" dirty="0"/>
              <a:t>음식 </a:t>
            </a:r>
            <a:r>
              <a:rPr lang="en-US" altLang="ko-KR" sz="1100" dirty="0"/>
              <a:t>A, B</a:t>
            </a:r>
            <a:r>
              <a:rPr lang="ko-KR" altLang="en-US" sz="1100" dirty="0"/>
              <a:t>가 몸무게에 특별한 영향을 주지 않는다는 것을 알 수 있다</a:t>
            </a:r>
            <a:r>
              <a:rPr lang="en-US" altLang="ko-KR" sz="1100" dirty="0"/>
              <a:t>.</a:t>
            </a:r>
          </a:p>
          <a:p>
            <a:endParaRPr lang="en-US" altLang="ko-KR" sz="800" dirty="0"/>
          </a:p>
          <a:p>
            <a:r>
              <a:rPr lang="ko-KR" altLang="en-US" sz="1100" dirty="0"/>
              <a:t>그러나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실제 연구 과정에서는 우리는 전체 모집단에 대해서 확인하는 것은 어렵고 </a:t>
            </a:r>
            <a:r>
              <a:rPr lang="ko-KR" altLang="en-US" sz="1100" dirty="0"/>
              <a:t>표본 집단들의 분포들만 확인할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7BD389-8683-4B78-806B-EA6711171C94}"/>
              </a:ext>
            </a:extLst>
          </p:cNvPr>
          <p:cNvSpPr/>
          <p:nvPr/>
        </p:nvSpPr>
        <p:spPr>
          <a:xfrm>
            <a:off x="7012268" y="4870122"/>
            <a:ext cx="884255" cy="452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CB07DB3-AED7-4939-B2BF-692DDBF155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30774" y="5799483"/>
            <a:ext cx="305049" cy="3829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E3C3A6-BED8-41BC-9AB0-7A14D88F642B}"/>
              </a:ext>
            </a:extLst>
          </p:cNvPr>
          <p:cNvSpPr txBox="1"/>
          <p:nvPr/>
        </p:nvSpPr>
        <p:spPr>
          <a:xfrm>
            <a:off x="7777424" y="1416818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그룹 내 평균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F1F5C-02CC-4628-9FF2-832D63289CF5}"/>
              </a:ext>
            </a:extLst>
          </p:cNvPr>
          <p:cNvSpPr txBox="1"/>
          <p:nvPr/>
        </p:nvSpPr>
        <p:spPr>
          <a:xfrm>
            <a:off x="352253" y="1019545"/>
            <a:ext cx="579084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</a:t>
            </a:r>
            <a:r>
              <a:rPr lang="ko-KR" altLang="en-US" sz="2400" b="1" dirty="0"/>
              <a:t>통계량 </a:t>
            </a:r>
            <a:r>
              <a:rPr lang="en-US" altLang="ko-KR" sz="2400" b="1" dirty="0"/>
              <a:t>= F-value </a:t>
            </a:r>
          </a:p>
          <a:p>
            <a:r>
              <a:rPr lang="en-US" altLang="ko-KR" sz="2400" b="1" dirty="0"/>
              <a:t> </a:t>
            </a:r>
            <a:r>
              <a:rPr lang="ko-KR" altLang="en-US" sz="2400" b="1" dirty="0"/>
              <a:t>차이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불확실도</a:t>
            </a:r>
            <a:endParaRPr lang="en-US" altLang="ko-KR" sz="2400" b="1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표본 평균 차이의 통계적 지표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본래적으로 </a:t>
            </a:r>
            <a:r>
              <a:rPr lang="en-US" altLang="ko-KR" dirty="0"/>
              <a:t>T-value</a:t>
            </a:r>
            <a:r>
              <a:rPr lang="ko-KR" altLang="en-US" dirty="0"/>
              <a:t>와 완전히 같은 의미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sz="1600" b="1" dirty="0"/>
              <a:t>T-value </a:t>
            </a:r>
            <a:r>
              <a:rPr lang="ko-KR" altLang="en-US" sz="1600" b="1" dirty="0"/>
              <a:t>와의 차이는 그룹 간 차이 정도와 불확실도를 약간 변형한다</a:t>
            </a:r>
            <a:r>
              <a:rPr lang="en-US" altLang="ko-KR" sz="1600" b="1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분모 </a:t>
            </a:r>
            <a:r>
              <a:rPr lang="en-US" altLang="ko-KR" dirty="0"/>
              <a:t>: </a:t>
            </a:r>
            <a:r>
              <a:rPr lang="ko-KR" altLang="en-US" dirty="0"/>
              <a:t>두 표본그룹의 평균간 차이의 불확실도</a:t>
            </a:r>
            <a:endParaRPr lang="en-US" altLang="ko-KR" dirty="0"/>
          </a:p>
          <a:p>
            <a:r>
              <a:rPr lang="en-US" altLang="ko-KR" sz="1600" b="1" dirty="0"/>
              <a:t>		-&gt;  </a:t>
            </a:r>
            <a:r>
              <a:rPr lang="ko-KR" altLang="en-US" sz="1600" b="1" dirty="0"/>
              <a:t>표본 내에서 퍼진 정도</a:t>
            </a:r>
            <a:endParaRPr lang="en-US" altLang="ko-KR" sz="1600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algn="r"/>
            <a:endParaRPr lang="en-US" altLang="ko-KR" b="1" dirty="0"/>
          </a:p>
          <a:p>
            <a:pPr algn="r"/>
            <a:endParaRPr lang="en-US" altLang="ko-KR" b="1" dirty="0"/>
          </a:p>
          <a:p>
            <a:pPr algn="r"/>
            <a:r>
              <a:rPr lang="en-US" altLang="ko-KR" dirty="0"/>
              <a:t>F-value</a:t>
            </a:r>
            <a:r>
              <a:rPr lang="ko-KR" altLang="en-US" dirty="0"/>
              <a:t>는 계산한 </a:t>
            </a:r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분산</a:t>
            </a:r>
            <a:r>
              <a:rPr lang="en-US" altLang="ko-KR" dirty="0">
                <a:solidFill>
                  <a:srgbClr val="FF0000"/>
                </a:solidFill>
              </a:rPr>
              <a:t>’ </a:t>
            </a:r>
            <a:r>
              <a:rPr lang="ko-KR" altLang="en-US" dirty="0"/>
              <a:t>의 비율을 척도로 이용한다</a:t>
            </a:r>
            <a:r>
              <a:rPr lang="en-US" altLang="ko-KR" dirty="0"/>
              <a:t>.</a:t>
            </a:r>
          </a:p>
          <a:p>
            <a:pPr algn="r"/>
            <a:endParaRPr lang="en-US" altLang="ko-KR" dirty="0"/>
          </a:p>
          <a:p>
            <a:pPr algn="r"/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482BD-04BB-4A2F-9266-BA1A34CB5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99" y="867264"/>
            <a:ext cx="3762901" cy="2119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2EAF6D-5B5A-47A3-98CA-6D629866D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601" y="3401368"/>
            <a:ext cx="3672399" cy="18338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08244F-C95E-4B83-A471-270A688BF8F5}"/>
              </a:ext>
            </a:extLst>
          </p:cNvPr>
          <p:cNvSpPr/>
          <p:nvPr/>
        </p:nvSpPr>
        <p:spPr>
          <a:xfrm>
            <a:off x="1828800" y="4742822"/>
            <a:ext cx="4314299" cy="492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1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44E89A-226D-4208-B2B8-F0423D94E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50"/>
          <a:stretch/>
        </p:blipFill>
        <p:spPr>
          <a:xfrm>
            <a:off x="0" y="810218"/>
            <a:ext cx="4830784" cy="26187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F50003-7C98-4086-89EF-B55CCF6EE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25757" y="810220"/>
            <a:ext cx="5080243" cy="261878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67573D-1F73-4481-B54D-7239F914A05E}"/>
              </a:ext>
            </a:extLst>
          </p:cNvPr>
          <p:cNvGrpSpPr/>
          <p:nvPr/>
        </p:nvGrpSpPr>
        <p:grpSpPr>
          <a:xfrm>
            <a:off x="309936" y="3667648"/>
            <a:ext cx="4597888" cy="1815882"/>
            <a:chOff x="309936" y="3667648"/>
            <a:chExt cx="4597888" cy="1815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81C394-77AD-4FFA-924A-C44E6E1C0250}"/>
                </a:ext>
              </a:extLst>
            </p:cNvPr>
            <p:cNvSpPr txBox="1"/>
            <p:nvPr/>
          </p:nvSpPr>
          <p:spPr>
            <a:xfrm>
              <a:off x="309936" y="3667648"/>
              <a:ext cx="459788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표본 집단의 </a:t>
              </a:r>
              <a:r>
                <a:rPr lang="ko-KR" altLang="en-US" b="1" dirty="0">
                  <a:solidFill>
                    <a:srgbClr val="FF0000"/>
                  </a:solidFill>
                </a:rPr>
                <a:t>그룹 간 평균의 표준 </a:t>
              </a:r>
              <a:r>
                <a:rPr lang="ko-KR" altLang="en-US" b="1" dirty="0" err="1">
                  <a:solidFill>
                    <a:srgbClr val="FF0000"/>
                  </a:solidFill>
                </a:rPr>
                <a:t>편차</a:t>
              </a:r>
              <a:r>
                <a:rPr lang="ko-KR" altLang="en-US" dirty="0" err="1"/>
                <a:t>란</a:t>
              </a:r>
              <a:r>
                <a:rPr lang="en-US" altLang="ko-KR" dirty="0"/>
                <a:t>, </a:t>
              </a:r>
            </a:p>
            <a:p>
              <a:r>
                <a:rPr lang="ko-KR" altLang="en-US" dirty="0"/>
                <a:t>표본 평균의 표준편차</a:t>
              </a:r>
              <a:r>
                <a:rPr lang="en-US" altLang="ko-KR" dirty="0"/>
                <a:t>, </a:t>
              </a:r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ko-KR" altLang="en-US" u="sng" dirty="0"/>
                <a:t>표준 </a:t>
              </a:r>
              <a:r>
                <a:rPr lang="ko-KR" altLang="en-US" b="1" u="sng" dirty="0"/>
                <a:t>오차</a:t>
              </a:r>
              <a:r>
                <a:rPr lang="ko-KR" altLang="en-US" dirty="0"/>
                <a:t>를 의미한다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표본 집단 간 그룹 간 분산은</a:t>
              </a:r>
              <a:endParaRPr lang="en-US" altLang="ko-KR" dirty="0"/>
            </a:p>
            <a:p>
              <a:r>
                <a:rPr lang="ko-KR" altLang="en-US" dirty="0"/>
                <a:t>모집단의 모분산은 모르고 표본분산을 이용해야 하므로</a:t>
              </a:r>
              <a:endParaRPr lang="en-US" altLang="ko-KR" dirty="0"/>
            </a:p>
            <a:p>
              <a:r>
                <a:rPr lang="el-GR" altLang="ko-KR" sz="1100" dirty="0"/>
                <a:t>δ</a:t>
              </a:r>
              <a:r>
                <a:rPr lang="en-US" altLang="ko-KR" dirty="0"/>
                <a:t> </a:t>
              </a:r>
              <a:r>
                <a:rPr lang="ko-KR" altLang="en-US" dirty="0"/>
                <a:t>를 </a:t>
              </a:r>
              <a:r>
                <a:rPr lang="en-US" altLang="ko-KR" dirty="0"/>
                <a:t>s </a:t>
              </a:r>
              <a:r>
                <a:rPr lang="ko-KR" altLang="en-US" dirty="0"/>
                <a:t>로 대체할 수 있다</a:t>
              </a:r>
              <a:r>
                <a:rPr lang="en-US" altLang="ko-KR" dirty="0"/>
                <a:t>.</a:t>
              </a:r>
            </a:p>
            <a:p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DEA85A-264F-47E3-865A-3082BA87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5288" y="4145439"/>
              <a:ext cx="1219370" cy="47631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C38058-10A1-46A8-AFB8-D80F0C31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3393" y="4997687"/>
              <a:ext cx="1181265" cy="485843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7F070A-6423-4599-AA70-9D8F0FCE3457}"/>
              </a:ext>
            </a:extLst>
          </p:cNvPr>
          <p:cNvSpPr/>
          <p:nvPr/>
        </p:nvSpPr>
        <p:spPr>
          <a:xfrm>
            <a:off x="1647930" y="830314"/>
            <a:ext cx="767462" cy="333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F64292-280D-4973-9F51-7B573F85AF4C}"/>
              </a:ext>
            </a:extLst>
          </p:cNvPr>
          <p:cNvSpPr/>
          <p:nvPr/>
        </p:nvSpPr>
        <p:spPr>
          <a:xfrm>
            <a:off x="6600930" y="810219"/>
            <a:ext cx="767462" cy="333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CC16D-5694-45EE-A1F3-7D13190DCD3C}"/>
              </a:ext>
            </a:extLst>
          </p:cNvPr>
          <p:cNvSpPr txBox="1"/>
          <p:nvPr/>
        </p:nvSpPr>
        <p:spPr>
          <a:xfrm>
            <a:off x="5617030" y="3667648"/>
            <a:ext cx="3979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음식 외의 이유에 의한 </a:t>
            </a:r>
            <a:r>
              <a:rPr lang="ko-KR" altLang="en-US" dirty="0" err="1"/>
              <a:t>랜덤한</a:t>
            </a:r>
            <a:r>
              <a:rPr lang="ko-KR" altLang="en-US" dirty="0"/>
              <a:t> 몸무게의 변화는 </a:t>
            </a:r>
            <a:r>
              <a:rPr lang="ko-KR" altLang="en-US" b="1" dirty="0">
                <a:solidFill>
                  <a:srgbClr val="FF0000"/>
                </a:solidFill>
              </a:rPr>
              <a:t>그룹 내 분산으로 </a:t>
            </a:r>
            <a:r>
              <a:rPr lang="ko-KR" altLang="en-US" dirty="0">
                <a:solidFill>
                  <a:srgbClr val="FF0000"/>
                </a:solidFill>
              </a:rPr>
              <a:t>추정 </a:t>
            </a:r>
            <a:r>
              <a:rPr lang="ko-KR" altLang="en-US" dirty="0"/>
              <a:t>할 수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 그룹에서 부터 얻은 </a:t>
            </a:r>
            <a:r>
              <a:rPr lang="ko-KR" altLang="en-US" b="1" u="sng" dirty="0"/>
              <a:t>분산 값을 산술평균</a:t>
            </a:r>
            <a:r>
              <a:rPr lang="ko-KR" altLang="en-US" dirty="0"/>
              <a:t>해서 계산할 수 있다</a:t>
            </a:r>
          </a:p>
        </p:txBody>
      </p:sp>
    </p:spTree>
    <p:extLst>
      <p:ext uri="{BB962C8B-B14F-4D97-AF65-F5344CB8AC3E}">
        <p14:creationId xmlns:p14="http://schemas.microsoft.com/office/powerpoint/2010/main" val="66417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8EC6BC-FDA2-4C5E-BE49-E5E8AC1F6E2B}"/>
              </a:ext>
            </a:extLst>
          </p:cNvPr>
          <p:cNvSpPr/>
          <p:nvPr/>
        </p:nvSpPr>
        <p:spPr>
          <a:xfrm>
            <a:off x="205572" y="778692"/>
            <a:ext cx="916953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-apple-system"/>
              </a:rPr>
              <a:t>분산분석</a:t>
            </a:r>
            <a:r>
              <a:rPr lang="en-US" altLang="ko-KR" sz="2000" b="1" dirty="0">
                <a:solidFill>
                  <a:srgbClr val="222222"/>
                </a:solidFill>
                <a:latin typeface="-apple-system"/>
              </a:rPr>
              <a:t>(Analysis of Variance, ANOVA)</a:t>
            </a:r>
            <a:r>
              <a:rPr lang="ko-KR" altLang="en-US" sz="2000" b="1" dirty="0">
                <a:solidFill>
                  <a:srgbClr val="222222"/>
                </a:solidFill>
                <a:latin typeface="-apple-system"/>
              </a:rPr>
              <a:t>은 </a:t>
            </a:r>
            <a:endParaRPr lang="en-US" altLang="ko-KR" sz="2000" b="1" dirty="0">
              <a:solidFill>
                <a:srgbClr val="222222"/>
              </a:solidFill>
              <a:latin typeface="-apple-system"/>
            </a:endParaRPr>
          </a:p>
          <a:p>
            <a:endParaRPr lang="en-US" altLang="ko-KR" sz="1100" b="1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계산된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F value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가 유의하게 큰지 여부를 확인해서 </a:t>
            </a:r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최소한 </a:t>
            </a:r>
            <a:r>
              <a:rPr lang="ko-KR" altLang="en-US" dirty="0">
                <a:solidFill>
                  <a:srgbClr val="FF0000"/>
                </a:solidFill>
                <a:latin typeface="-apple-system"/>
              </a:rPr>
              <a:t>한 표본 집단은 다른 모집단에서 나왔는지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여부를 검증한다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.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1EA0C3-36A0-4E4A-A963-E5473E2F1318}"/>
              </a:ext>
            </a:extLst>
          </p:cNvPr>
          <p:cNvSpPr/>
          <p:nvPr/>
        </p:nvSpPr>
        <p:spPr>
          <a:xfrm>
            <a:off x="5661552" y="2713832"/>
            <a:ext cx="4079070" cy="12418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만약 이 값이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보다 꽤 크다면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그룹 간 차이</a:t>
            </a:r>
            <a:r>
              <a:rPr lang="ko-KR" altLang="en-US" sz="1100" dirty="0">
                <a:solidFill>
                  <a:schemeClr val="tx1"/>
                </a:solidFill>
              </a:rPr>
              <a:t>가 그룹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내의 차이보다 크다면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</a:rPr>
              <a:t>모든 표본집단들이 하나의 모집단에서 나오지는 않았을 것이라는 것을 시사한다 </a:t>
            </a:r>
            <a:r>
              <a:rPr lang="ko-KR" altLang="en-US" sz="1100" dirty="0">
                <a:solidFill>
                  <a:schemeClr val="tx1"/>
                </a:solidFill>
              </a:rPr>
              <a:t>고 할 수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2D0B9C-4E0A-47BB-ABFE-1931EF1C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809"/>
            <a:ext cx="5538613" cy="31192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8D7FC9-33AF-4C07-86E0-A094BC5832A0}"/>
              </a:ext>
            </a:extLst>
          </p:cNvPr>
          <p:cNvSpPr/>
          <p:nvPr/>
        </p:nvSpPr>
        <p:spPr>
          <a:xfrm>
            <a:off x="309936" y="5191369"/>
            <a:ext cx="9286128" cy="113433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하나의 모집단에서 두 개의 표본 그룹을 추출해서 </a:t>
            </a:r>
            <a:r>
              <a:rPr lang="en-US" altLang="ko-KR" sz="1100" dirty="0">
                <a:solidFill>
                  <a:schemeClr val="tx1"/>
                </a:solidFill>
              </a:rPr>
              <a:t>F-value</a:t>
            </a:r>
            <a:r>
              <a:rPr lang="ko-KR" altLang="en-US" sz="1100" dirty="0">
                <a:solidFill>
                  <a:schemeClr val="tx1"/>
                </a:solidFill>
              </a:rPr>
              <a:t>를 구하면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가끔씩 하나의 모집단에서 계산된 </a:t>
            </a:r>
            <a:r>
              <a:rPr lang="en-US" altLang="ko-KR" sz="1100" dirty="0">
                <a:solidFill>
                  <a:schemeClr val="tx1"/>
                </a:solidFill>
              </a:rPr>
              <a:t>F-value</a:t>
            </a:r>
            <a:r>
              <a:rPr lang="ko-KR" altLang="en-US" sz="1100" dirty="0">
                <a:solidFill>
                  <a:schemeClr val="tx1"/>
                </a:solidFill>
              </a:rPr>
              <a:t>임에도 불구하고 </a:t>
            </a:r>
            <a:r>
              <a:rPr lang="en-US" altLang="ko-KR" sz="1100" dirty="0">
                <a:solidFill>
                  <a:schemeClr val="tx1"/>
                </a:solidFill>
              </a:rPr>
              <a:t>3 </a:t>
            </a:r>
            <a:r>
              <a:rPr lang="ko-KR" altLang="en-US" sz="1100" dirty="0">
                <a:solidFill>
                  <a:schemeClr val="tx1"/>
                </a:solidFill>
              </a:rPr>
              <a:t>이상의 높은 값을 가지는 </a:t>
            </a:r>
            <a:r>
              <a:rPr lang="en-US" altLang="ko-KR" sz="1100" dirty="0">
                <a:solidFill>
                  <a:schemeClr val="tx1"/>
                </a:solidFill>
              </a:rPr>
              <a:t>F-value</a:t>
            </a:r>
            <a:r>
              <a:rPr lang="ko-KR" altLang="en-US" sz="1100" dirty="0">
                <a:solidFill>
                  <a:schemeClr val="tx1"/>
                </a:solidFill>
              </a:rPr>
              <a:t>가 계산되기도 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표본집단들이 </a:t>
            </a:r>
            <a:r>
              <a:rPr lang="ko-KR" altLang="en-US" b="1" dirty="0">
                <a:solidFill>
                  <a:srgbClr val="FF0000"/>
                </a:solidFill>
              </a:rPr>
              <a:t>하나의 모집단에서 나왔다고 가정했을 때 </a:t>
            </a:r>
            <a:r>
              <a:rPr lang="ko-KR" altLang="en-US" dirty="0">
                <a:solidFill>
                  <a:schemeClr val="tx1"/>
                </a:solidFill>
              </a:rPr>
              <a:t>이런 큰 </a:t>
            </a:r>
            <a:r>
              <a:rPr lang="en-US" altLang="ko-KR" dirty="0">
                <a:solidFill>
                  <a:schemeClr val="tx1"/>
                </a:solidFill>
              </a:rPr>
              <a:t>F-value</a:t>
            </a:r>
            <a:r>
              <a:rPr lang="ko-KR" altLang="en-US" dirty="0">
                <a:solidFill>
                  <a:schemeClr val="tx1"/>
                </a:solidFill>
              </a:rPr>
              <a:t>가 나왔을 확률은 </a:t>
            </a:r>
            <a:r>
              <a:rPr lang="ko-KR" altLang="en-US" u="sng" dirty="0">
                <a:solidFill>
                  <a:schemeClr val="tx1"/>
                </a:solidFill>
              </a:rPr>
              <a:t>매우 낮으므로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이 표본집단들이 하나의 모집단에서 나왔을 것이라는 </a:t>
            </a:r>
            <a:r>
              <a:rPr lang="ko-KR" altLang="en-US" u="sng" dirty="0">
                <a:solidFill>
                  <a:schemeClr val="tx1"/>
                </a:solidFill>
              </a:rPr>
              <a:t>가정이 맞을 확률 또한 매우 낮다</a:t>
            </a:r>
            <a:r>
              <a:rPr lang="ko-KR" altLang="en-US" dirty="0">
                <a:solidFill>
                  <a:schemeClr val="tx1"/>
                </a:solidFill>
              </a:rPr>
              <a:t>고 말할 수 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181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52857B7-4071-4143-B632-6795D52787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3038"/>
            <a:ext cx="9906000" cy="397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72C1D-BFC3-4618-B6D8-3C3B02DBEA64}"/>
              </a:ext>
            </a:extLst>
          </p:cNvPr>
          <p:cNvSpPr txBox="1"/>
          <p:nvPr/>
        </p:nvSpPr>
        <p:spPr>
          <a:xfrm>
            <a:off x="513027" y="884255"/>
            <a:ext cx="834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간 차이 </a:t>
            </a:r>
            <a:r>
              <a:rPr lang="en-US" altLang="ko-KR" dirty="0"/>
              <a:t>= </a:t>
            </a:r>
            <a:r>
              <a:rPr lang="ko-KR" altLang="en-US" b="1" dirty="0"/>
              <a:t>이 차이는 음식의 영향일까</a:t>
            </a:r>
            <a:r>
              <a:rPr lang="en-US" altLang="ko-KR" b="1" dirty="0"/>
              <a:t>? </a:t>
            </a:r>
            <a:r>
              <a:rPr lang="ko-KR" altLang="en-US" b="1" dirty="0"/>
              <a:t>아니면 다른 이유로 몸무게가 </a:t>
            </a:r>
            <a:r>
              <a:rPr lang="en-US" altLang="ko-KR" b="1" dirty="0"/>
              <a:t>(</a:t>
            </a:r>
            <a:r>
              <a:rPr lang="ko-KR" altLang="en-US" b="1" dirty="0"/>
              <a:t>랜덤하게</a:t>
            </a:r>
            <a:r>
              <a:rPr lang="en-US" altLang="ko-KR" b="1" dirty="0"/>
              <a:t>) </a:t>
            </a:r>
            <a:r>
              <a:rPr lang="ko-KR" altLang="en-US" b="1" dirty="0"/>
              <a:t>변했기 때문일까</a:t>
            </a:r>
            <a:r>
              <a:rPr lang="en-US" altLang="ko-KR" b="1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5851E-B4AF-4339-846D-DAA5E64A36A1}"/>
              </a:ext>
            </a:extLst>
          </p:cNvPr>
          <p:cNvSpPr/>
          <p:nvPr/>
        </p:nvSpPr>
        <p:spPr>
          <a:xfrm>
            <a:off x="6395358" y="1881620"/>
            <a:ext cx="3510642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표본 그룹 간의 차이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ko-KR" altLang="en-US" sz="1100" dirty="0" err="1">
                <a:solidFill>
                  <a:schemeClr val="tx1"/>
                </a:solidFill>
              </a:rPr>
              <a:t>랜덤한</a:t>
            </a:r>
            <a:r>
              <a:rPr lang="ko-KR" altLang="en-US" sz="1100" dirty="0">
                <a:solidFill>
                  <a:schemeClr val="tx1"/>
                </a:solidFill>
              </a:rPr>
              <a:t> 이유에 의한 것이라면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 err="1">
                <a:solidFill>
                  <a:schemeClr val="tx1"/>
                </a:solidFill>
              </a:rPr>
              <a:t>모분산</a:t>
            </a:r>
            <a:r>
              <a:rPr lang="ko-KR" altLang="en-US" sz="1100" dirty="0">
                <a:solidFill>
                  <a:schemeClr val="tx1"/>
                </a:solidFill>
              </a:rPr>
              <a:t> 추정치의 비율은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에 가까워야 한다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같은 모분산을 다른 방법으로 추정한 것이기 때문이다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20491-5E38-49DC-81C4-0599272EA88E}"/>
              </a:ext>
            </a:extLst>
          </p:cNvPr>
          <p:cNvSpPr txBox="1"/>
          <p:nvPr/>
        </p:nvSpPr>
        <p:spPr>
          <a:xfrm>
            <a:off x="4187768" y="108574"/>
            <a:ext cx="5718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n=10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세 개의 표본 그룹을 추출해보고 그 때 마다 </a:t>
            </a:r>
            <a:r>
              <a:rPr lang="ko-KR" altLang="en-US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얻게되는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F-value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그린 것</a:t>
            </a:r>
            <a:endParaRPr lang="ko-KR" altLang="en-US" sz="1100" dirty="0"/>
          </a:p>
          <a:p>
            <a:endParaRPr lang="ko-KR" alt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4D07A-C124-44F7-A8D9-F95DE6A93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760" y="5690009"/>
            <a:ext cx="4334480" cy="323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C4A2D1-318D-4EDE-B93B-74D261D83400}"/>
              </a:ext>
            </a:extLst>
          </p:cNvPr>
          <p:cNvSpPr txBox="1"/>
          <p:nvPr/>
        </p:nvSpPr>
        <p:spPr>
          <a:xfrm>
            <a:off x="513027" y="6093375"/>
            <a:ext cx="911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수많은 경우의 수에 대해 표본 추출을 할 수는 없으므로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수학적으로 </a:t>
            </a:r>
            <a:r>
              <a:rPr lang="en-US" altLang="ko-KR" dirty="0">
                <a:solidFill>
                  <a:srgbClr val="FF0000"/>
                </a:solidFill>
              </a:rPr>
              <a:t>F-value</a:t>
            </a:r>
            <a:r>
              <a:rPr lang="ko-KR" altLang="en-US" dirty="0">
                <a:solidFill>
                  <a:srgbClr val="FF0000"/>
                </a:solidFill>
              </a:rPr>
              <a:t>들의 분포를 계산하여 공식화 한 것이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F-</a:t>
            </a:r>
            <a:r>
              <a:rPr lang="ko-KR" altLang="en-US" dirty="0">
                <a:solidFill>
                  <a:srgbClr val="FF0000"/>
                </a:solidFill>
              </a:rPr>
              <a:t>분포</a:t>
            </a:r>
            <a:r>
              <a:rPr lang="en-US" altLang="ko-KR" dirty="0"/>
              <a:t>(</a:t>
            </a:r>
            <a:r>
              <a:rPr lang="ko-KR" altLang="en-US" dirty="0"/>
              <a:t>그림</a:t>
            </a:r>
            <a:r>
              <a:rPr lang="en-US" altLang="ko-KR" dirty="0"/>
              <a:t>- </a:t>
            </a:r>
            <a:r>
              <a:rPr lang="ko-KR" altLang="en-US" dirty="0"/>
              <a:t>우측에서 실선</a:t>
            </a:r>
            <a:r>
              <a:rPr lang="en-US" altLang="ko-KR" dirty="0"/>
              <a:t>)</a:t>
            </a:r>
            <a:r>
              <a:rPr lang="ko-KR" altLang="en-US" dirty="0"/>
              <a:t>라고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996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2059</Words>
  <Application>Microsoft Office PowerPoint</Application>
  <PresentationFormat>A4 용지(210x297mm)</PresentationFormat>
  <Paragraphs>399</Paragraphs>
  <Slides>26</Slides>
  <Notes>16</Notes>
  <HiddenSlides>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-apple-system</vt:lpstr>
      <vt:lpstr>Noto Sans Symbols</vt:lpstr>
      <vt:lpstr>Ubuntu Condensed</vt:lpstr>
      <vt:lpstr>맑은 고딕</vt:lpstr>
      <vt:lpstr>맑은 고딕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문희</dc:creator>
  <cp:lastModifiedBy>송지영</cp:lastModifiedBy>
  <cp:revision>72</cp:revision>
  <dcterms:created xsi:type="dcterms:W3CDTF">2018-12-13T08:26:30Z</dcterms:created>
  <dcterms:modified xsi:type="dcterms:W3CDTF">2020-05-25T07:58:32Z</dcterms:modified>
</cp:coreProperties>
</file>